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wav" ContentType="audio/x-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56" r:id="rId2"/>
    <p:sldId id="310" r:id="rId3"/>
    <p:sldId id="312" r:id="rId4"/>
    <p:sldId id="311" r:id="rId5"/>
    <p:sldId id="313" r:id="rId6"/>
    <p:sldId id="314" r:id="rId7"/>
    <p:sldId id="315" r:id="rId8"/>
    <p:sldId id="257" r:id="rId9"/>
    <p:sldId id="258"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59"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21" r:id="rId60"/>
    <p:sldId id="322" r:id="rId61"/>
    <p:sldId id="323" r:id="rId62"/>
    <p:sldId id="324" r:id="rId63"/>
    <p:sldId id="320" r:id="rId64"/>
    <p:sldId id="308" r:id="rId65"/>
    <p:sldId id="309" r:id="rId66"/>
    <p:sldId id="316" r:id="rId67"/>
    <p:sldId id="317" r:id="rId68"/>
    <p:sldId id="327" r:id="rId69"/>
    <p:sldId id="318" r:id="rId70"/>
    <p:sldId id="325" r:id="rId71"/>
    <p:sldId id="319" r:id="rId72"/>
    <p:sldId id="326" r:id="rId73"/>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3399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723" autoAdjust="0"/>
    <p:restoredTop sz="94660"/>
  </p:normalViewPr>
  <p:slideViewPr>
    <p:cSldViewPr>
      <p:cViewPr varScale="1">
        <p:scale>
          <a:sx n="82" d="100"/>
          <a:sy n="82" d="100"/>
        </p:scale>
        <p:origin x="1290" y="96"/>
      </p:cViewPr>
      <p:guideLst>
        <p:guide orient="horz" pos="2160"/>
        <p:guide pos="2880"/>
      </p:guideLst>
    </p:cSldViewPr>
  </p:slideViewPr>
  <p:notesTextViewPr>
    <p:cViewPr>
      <p:scale>
        <a:sx n="1" d="1"/>
        <a:sy n="1" d="1"/>
      </p:scale>
      <p:origin x="0" y="0"/>
    </p:cViewPr>
  </p:notesTextViewPr>
  <p:sorterViewPr>
    <p:cViewPr>
      <p:scale>
        <a:sx n="66" d="100"/>
        <a:sy n="66" d="100"/>
      </p:scale>
      <p:origin x="0" y="-197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image" Target="../media/image1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13314E3-F7AD-4DFC-913F-3571EE629CB2}" type="slidenum">
              <a:rPr lang="en-US" altLang="en-US"/>
              <a:pPr/>
              <a:t>‹#›</a:t>
            </a:fld>
            <a:endParaRPr lang="en-US" altLang="en-US"/>
          </a:p>
        </p:txBody>
      </p:sp>
    </p:spTree>
    <p:extLst>
      <p:ext uri="{BB962C8B-B14F-4D97-AF65-F5344CB8AC3E}">
        <p14:creationId xmlns:p14="http://schemas.microsoft.com/office/powerpoint/2010/main" val="936634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35BA181-91F2-494A-ACB6-F94C6FC4FB93}" type="slidenum">
              <a:rPr lang="en-US" altLang="en-US"/>
              <a:pPr/>
              <a:t>‹#›</a:t>
            </a:fld>
            <a:endParaRPr lang="en-US" altLang="en-US"/>
          </a:p>
        </p:txBody>
      </p:sp>
    </p:spTree>
    <p:extLst>
      <p:ext uri="{BB962C8B-B14F-4D97-AF65-F5344CB8AC3E}">
        <p14:creationId xmlns:p14="http://schemas.microsoft.com/office/powerpoint/2010/main" val="2518219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6D01D58-5058-46D3-9E41-2B34EF48B0FF}" type="slidenum">
              <a:rPr lang="en-US" altLang="en-US"/>
              <a:pPr/>
              <a:t>‹#›</a:t>
            </a:fld>
            <a:endParaRPr lang="en-US" altLang="en-US"/>
          </a:p>
        </p:txBody>
      </p:sp>
    </p:spTree>
    <p:extLst>
      <p:ext uri="{BB962C8B-B14F-4D97-AF65-F5344CB8AC3E}">
        <p14:creationId xmlns:p14="http://schemas.microsoft.com/office/powerpoint/2010/main" val="473362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683C5B2B-9A5E-43F9-94CA-D18A886DAB81}" type="slidenum">
              <a:rPr lang="en-US" altLang="en-US"/>
              <a:pPr/>
              <a:t>‹#›</a:t>
            </a:fld>
            <a:endParaRPr lang="en-US" altLang="en-US"/>
          </a:p>
        </p:txBody>
      </p:sp>
    </p:spTree>
    <p:extLst>
      <p:ext uri="{BB962C8B-B14F-4D97-AF65-F5344CB8AC3E}">
        <p14:creationId xmlns:p14="http://schemas.microsoft.com/office/powerpoint/2010/main" val="43296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B3EB88F-1513-4E03-B95E-FFC138DF9BC3}" type="slidenum">
              <a:rPr lang="en-US" altLang="en-US"/>
              <a:pPr/>
              <a:t>‹#›</a:t>
            </a:fld>
            <a:endParaRPr lang="en-US" altLang="en-US"/>
          </a:p>
        </p:txBody>
      </p:sp>
    </p:spTree>
    <p:extLst>
      <p:ext uri="{BB962C8B-B14F-4D97-AF65-F5344CB8AC3E}">
        <p14:creationId xmlns:p14="http://schemas.microsoft.com/office/powerpoint/2010/main" val="2445265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828D59F1-3A3A-4F59-86AF-150F851489D9}" type="slidenum">
              <a:rPr lang="en-US" altLang="en-US"/>
              <a:pPr/>
              <a:t>‹#›</a:t>
            </a:fld>
            <a:endParaRPr lang="en-US" altLang="en-US"/>
          </a:p>
        </p:txBody>
      </p:sp>
    </p:spTree>
    <p:extLst>
      <p:ext uri="{BB962C8B-B14F-4D97-AF65-F5344CB8AC3E}">
        <p14:creationId xmlns:p14="http://schemas.microsoft.com/office/powerpoint/2010/main" val="624461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7BC5648D-2981-431D-B3E8-9B13E70EBA06}" type="slidenum">
              <a:rPr lang="en-US" altLang="en-US"/>
              <a:pPr/>
              <a:t>‹#›</a:t>
            </a:fld>
            <a:endParaRPr lang="en-US" altLang="en-US"/>
          </a:p>
        </p:txBody>
      </p:sp>
    </p:spTree>
    <p:extLst>
      <p:ext uri="{BB962C8B-B14F-4D97-AF65-F5344CB8AC3E}">
        <p14:creationId xmlns:p14="http://schemas.microsoft.com/office/powerpoint/2010/main" val="2813112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21BF6831-E8D9-40DC-BFE8-457E3E326EF2}" type="slidenum">
              <a:rPr lang="en-US" altLang="en-US"/>
              <a:pPr/>
              <a:t>‹#›</a:t>
            </a:fld>
            <a:endParaRPr lang="en-US" altLang="en-US"/>
          </a:p>
        </p:txBody>
      </p:sp>
    </p:spTree>
    <p:extLst>
      <p:ext uri="{BB962C8B-B14F-4D97-AF65-F5344CB8AC3E}">
        <p14:creationId xmlns:p14="http://schemas.microsoft.com/office/powerpoint/2010/main" val="1374959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C947D0F5-47AA-4BA2-A82C-31F29A76C8EE}" type="slidenum">
              <a:rPr lang="en-US" altLang="en-US"/>
              <a:pPr/>
              <a:t>‹#›</a:t>
            </a:fld>
            <a:endParaRPr lang="en-US" altLang="en-US"/>
          </a:p>
        </p:txBody>
      </p:sp>
    </p:spTree>
    <p:extLst>
      <p:ext uri="{BB962C8B-B14F-4D97-AF65-F5344CB8AC3E}">
        <p14:creationId xmlns:p14="http://schemas.microsoft.com/office/powerpoint/2010/main" val="2161696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6F50158A-F2CA-4B0E-A734-E2976AFB4E0C}" type="slidenum">
              <a:rPr lang="en-US" altLang="en-US"/>
              <a:pPr/>
              <a:t>‹#›</a:t>
            </a:fld>
            <a:endParaRPr lang="en-US" altLang="en-US"/>
          </a:p>
        </p:txBody>
      </p:sp>
    </p:spTree>
    <p:extLst>
      <p:ext uri="{BB962C8B-B14F-4D97-AF65-F5344CB8AC3E}">
        <p14:creationId xmlns:p14="http://schemas.microsoft.com/office/powerpoint/2010/main" val="4235811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05CC5DDA-4DC3-4406-B42F-B9FCE51D9CE5}" type="slidenum">
              <a:rPr lang="en-US" altLang="en-US"/>
              <a:pPr/>
              <a:t>‹#›</a:t>
            </a:fld>
            <a:endParaRPr lang="en-US" altLang="en-US"/>
          </a:p>
        </p:txBody>
      </p:sp>
    </p:spTree>
    <p:extLst>
      <p:ext uri="{BB962C8B-B14F-4D97-AF65-F5344CB8AC3E}">
        <p14:creationId xmlns:p14="http://schemas.microsoft.com/office/powerpoint/2010/main" val="2963894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93E58622-1130-4BD5-A012-80EFE629E8E1}"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anose="02020603050405020304" pitchFamily="18" charset="0"/>
        </a:defRPr>
      </a:lvl2pPr>
      <a:lvl3pPr algn="ctr" rtl="0" eaLnBrk="1" fontAlgn="base" hangingPunct="1">
        <a:spcBef>
          <a:spcPct val="0"/>
        </a:spcBef>
        <a:spcAft>
          <a:spcPct val="0"/>
        </a:spcAft>
        <a:defRPr sz="4400">
          <a:solidFill>
            <a:schemeClr val="tx2"/>
          </a:solidFill>
          <a:latin typeface="Times New Roman" panose="02020603050405020304" pitchFamily="18" charset="0"/>
        </a:defRPr>
      </a:lvl3pPr>
      <a:lvl4pPr algn="ctr" rtl="0" eaLnBrk="1" fontAlgn="base" hangingPunct="1">
        <a:spcBef>
          <a:spcPct val="0"/>
        </a:spcBef>
        <a:spcAft>
          <a:spcPct val="0"/>
        </a:spcAft>
        <a:defRPr sz="4400">
          <a:solidFill>
            <a:schemeClr val="tx2"/>
          </a:solidFill>
          <a:latin typeface="Times New Roman" panose="02020603050405020304" pitchFamily="18" charset="0"/>
        </a:defRPr>
      </a:lvl4pPr>
      <a:lvl5pPr algn="ctr" rtl="0" eaLnBrk="1" fontAlgn="base" hangingPunct="1">
        <a:spcBef>
          <a:spcPct val="0"/>
        </a:spcBef>
        <a:spcAft>
          <a:spcPct val="0"/>
        </a:spcAft>
        <a:defRPr sz="4400">
          <a:solidFill>
            <a:schemeClr val="tx2"/>
          </a:solidFill>
          <a:latin typeface="Times New Roman" panose="02020603050405020304" pitchFamily="18" charset="0"/>
        </a:defRPr>
      </a:lvl5pPr>
      <a:lvl6pPr marL="457200" algn="ctr" rtl="0" eaLnBrk="1" fontAlgn="base" hangingPunct="1">
        <a:spcBef>
          <a:spcPct val="0"/>
        </a:spcBef>
        <a:spcAft>
          <a:spcPct val="0"/>
        </a:spcAft>
        <a:defRPr sz="4400">
          <a:solidFill>
            <a:schemeClr val="tx2"/>
          </a:solidFill>
          <a:latin typeface="Times New Roman" panose="02020603050405020304" pitchFamily="18" charset="0"/>
        </a:defRPr>
      </a:lvl6pPr>
      <a:lvl7pPr marL="914400" algn="ctr" rtl="0" eaLnBrk="1" fontAlgn="base" hangingPunct="1">
        <a:spcBef>
          <a:spcPct val="0"/>
        </a:spcBef>
        <a:spcAft>
          <a:spcPct val="0"/>
        </a:spcAft>
        <a:defRPr sz="4400">
          <a:solidFill>
            <a:schemeClr val="tx2"/>
          </a:solidFill>
          <a:latin typeface="Times New Roman" panose="02020603050405020304" pitchFamily="18" charset="0"/>
        </a:defRPr>
      </a:lvl7pPr>
      <a:lvl8pPr marL="1371600" algn="ctr" rtl="0" eaLnBrk="1" fontAlgn="base" hangingPunct="1">
        <a:spcBef>
          <a:spcPct val="0"/>
        </a:spcBef>
        <a:spcAft>
          <a:spcPct val="0"/>
        </a:spcAft>
        <a:defRPr sz="4400">
          <a:solidFill>
            <a:schemeClr val="tx2"/>
          </a:solidFill>
          <a:latin typeface="Times New Roman" panose="02020603050405020304" pitchFamily="18" charset="0"/>
        </a:defRPr>
      </a:lvl8pPr>
      <a:lvl9pPr marL="1828800" algn="ctr" rtl="0" eaLnBrk="1" fontAlgn="base" hangingPunct="1">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audio" Target="file:///\\NT1\jeff\REAL%20Jeopardy%20Template\jeopardy.wav"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slide" Target="slide35.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10.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11.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slide" Target="slide37.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1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slide" Target="slide38.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13.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14.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slide" Target="slide40.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15.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slide" Target="slide41.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16.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slide" Target="slide42.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17.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slide" Target="slide43.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18.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19.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audio" Target="../media/audio1.wav"/><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slide" Target="slide45.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20.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slide" Target="slide46.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21.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slide" Target="slide47.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22.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slide" Target="slide48.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23.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slide" Target="slide49.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24.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slide" Target="slide50.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25.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slide" Target="slide51.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26.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slide" Target="slide52.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27.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slide" Target="slide53.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28.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slide" Target="slide54.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29.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slide" Target="slide55.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30.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3" Type="http://schemas.openxmlformats.org/officeDocument/2006/relationships/slide" Target="slide56.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31.xml"/><Relationship Id="rId4" Type="http://schemas.openxmlformats.org/officeDocument/2006/relationships/image" Target="../media/image1.png"/></Relationships>
</file>

<file path=ppt/slides/_rels/slide32.xml.rels><?xml version="1.0" encoding="UTF-8" standalone="yes"?>
<Relationships xmlns="http://schemas.openxmlformats.org/package/2006/relationships"><Relationship Id="rId3" Type="http://schemas.openxmlformats.org/officeDocument/2006/relationships/slide" Target="slide57.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32.xml"/><Relationship Id="rId4" Type="http://schemas.openxmlformats.org/officeDocument/2006/relationships/image" Target="../media/image1.png"/></Relationships>
</file>

<file path=ppt/slides/_rels/slide33.xml.rels><?xml version="1.0" encoding="UTF-8" standalone="yes"?>
<Relationships xmlns="http://schemas.openxmlformats.org/package/2006/relationships"><Relationship Id="rId3" Type="http://schemas.openxmlformats.org/officeDocument/2006/relationships/slide" Target="slide58.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33.xml"/><Relationship Id="rId4" Type="http://schemas.openxmlformats.org/officeDocument/2006/relationships/image" Target="../media/image1.png"/></Relationships>
</file>

<file path=ppt/slides/_rels/slide34.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6.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6.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slide" Target="slide68.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3" Type="http://schemas.openxmlformats.org/officeDocument/2006/relationships/slide" Target="slide62.xml"/><Relationship Id="rId2" Type="http://schemas.openxmlformats.org/officeDocument/2006/relationships/slideLayout" Target="../slideLayouts/slideLayout7.xml"/><Relationship Id="rId1" Type="http://schemas.openxmlformats.org/officeDocument/2006/relationships/audio" Target="file:///C:\WINDOWS\Desktop\REAL%20Jeopardy%20Template\thinktheme.wav" TargetMode="External"/><Relationship Id="rId5" Type="http://schemas.openxmlformats.org/officeDocument/2006/relationships/slide" Target="slide68.xml"/><Relationship Id="rId4" Type="http://schemas.openxmlformats.org/officeDocument/2006/relationships/image" Target="../media/image1.png"/></Relationships>
</file>

<file path=ppt/slides/_rels/slide6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68.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slide" Target="slide68.xml"/><Relationship Id="rId2" Type="http://schemas.openxmlformats.org/officeDocument/2006/relationships/audio" Target="../media/audio3.wav"/><Relationship Id="rId1" Type="http://schemas.openxmlformats.org/officeDocument/2006/relationships/vmlDrawing" Target="../drawings/vmlDrawing2.vml"/><Relationship Id="rId6" Type="http://schemas.openxmlformats.org/officeDocument/2006/relationships/image" Target="../media/image1.png"/><Relationship Id="rId5" Type="http://schemas.openxmlformats.org/officeDocument/2006/relationships/image" Target="../media/image8.wmf"/><Relationship Id="rId4" Type="http://schemas.openxmlformats.org/officeDocument/2006/relationships/oleObject" Target="../embeddings/oleObject2.bin"/></Relationships>
</file>

<file path=ppt/slides/_rels/slide65.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slide" Target="slide68.xml"/><Relationship Id="rId2" Type="http://schemas.openxmlformats.org/officeDocument/2006/relationships/audio" Target="../media/audio3.wav"/><Relationship Id="rId1" Type="http://schemas.openxmlformats.org/officeDocument/2006/relationships/vmlDrawing" Target="../drawings/vmlDrawing3.vml"/><Relationship Id="rId6" Type="http://schemas.openxmlformats.org/officeDocument/2006/relationships/image" Target="../media/image1.png"/><Relationship Id="rId5" Type="http://schemas.openxmlformats.org/officeDocument/2006/relationships/image" Target="../media/image8.wmf"/><Relationship Id="rId4" Type="http://schemas.openxmlformats.org/officeDocument/2006/relationships/oleObject" Target="../embeddings/oleObject3.bin"/></Relationships>
</file>

<file path=ppt/slides/_rels/slide66.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slideLayout" Target="../slideLayouts/slideLayout7.xml"/><Relationship Id="rId7" Type="http://schemas.openxmlformats.org/officeDocument/2006/relationships/oleObject" Target="../embeddings/oleObject5.bin"/><Relationship Id="rId2" Type="http://schemas.openxmlformats.org/officeDocument/2006/relationships/audio" Target="../media/audio3.wav"/><Relationship Id="rId1" Type="http://schemas.openxmlformats.org/officeDocument/2006/relationships/vmlDrawing" Target="../drawings/vmlDrawing4.vml"/><Relationship Id="rId6" Type="http://schemas.openxmlformats.org/officeDocument/2006/relationships/image" Target="../media/image1.png"/><Relationship Id="rId5" Type="http://schemas.openxmlformats.org/officeDocument/2006/relationships/image" Target="../media/image8.wmf"/><Relationship Id="rId4" Type="http://schemas.openxmlformats.org/officeDocument/2006/relationships/oleObject" Target="../embeddings/oleObject4.bin"/><Relationship Id="rId9" Type="http://schemas.openxmlformats.org/officeDocument/2006/relationships/slide" Target="slide68.xml"/></Relationships>
</file>

<file path=ppt/slides/_rels/slide67.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slideLayout" Target="../slideLayouts/slideLayout7.xml"/><Relationship Id="rId7" Type="http://schemas.openxmlformats.org/officeDocument/2006/relationships/oleObject" Target="../embeddings/oleObject7.bin"/><Relationship Id="rId2" Type="http://schemas.openxmlformats.org/officeDocument/2006/relationships/audio" Target="../media/audio3.wav"/><Relationship Id="rId1" Type="http://schemas.openxmlformats.org/officeDocument/2006/relationships/vmlDrawing" Target="../drawings/vmlDrawing5.vml"/><Relationship Id="rId6" Type="http://schemas.openxmlformats.org/officeDocument/2006/relationships/image" Target="../media/image1.png"/><Relationship Id="rId5" Type="http://schemas.openxmlformats.org/officeDocument/2006/relationships/image" Target="../media/image8.wmf"/><Relationship Id="rId4" Type="http://schemas.openxmlformats.org/officeDocument/2006/relationships/oleObject" Target="../embeddings/oleObject6.bin"/><Relationship Id="rId9" Type="http://schemas.openxmlformats.org/officeDocument/2006/relationships/slide" Target="slide68.xml"/></Relationships>
</file>

<file path=ppt/slides/_rels/slide68.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image" Target="../media/image12.emf"/><Relationship Id="rId5" Type="http://schemas.openxmlformats.org/officeDocument/2006/relationships/oleObject" Target="../embeddings/oleObject9.bin"/><Relationship Id="rId4" Type="http://schemas.openxmlformats.org/officeDocument/2006/relationships/image" Target="../media/image11.emf"/><Relationship Id="rId9" Type="http://schemas.openxmlformats.org/officeDocument/2006/relationships/slide" Target="slide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audio" Target="file:///C:\WINDOWS\Desktop\REAL%20Jeopardy%20Template\jeopardy.wav" TargetMode="External"/><Relationship Id="rId6" Type="http://schemas.openxmlformats.org/officeDocument/2006/relationships/hyperlink" Target="http://www.geocities.com/jcteacher" TargetMode="External"/><Relationship Id="rId5" Type="http://schemas.openxmlformats.org/officeDocument/2006/relationships/hyperlink" Target="http://www.jeopardy.com/" TargetMode="External"/><Relationship Id="rId4" Type="http://schemas.openxmlformats.org/officeDocument/2006/relationships/hyperlink" Target="mailto:jcteacher@yahoo.com?subject=%22Jeopardy%20PPT%20Template%22" TargetMode="External"/></Relationships>
</file>

<file path=ppt/slides/_rels/slide8.xml.rels><?xml version="1.0" encoding="UTF-8" standalone="yes"?>
<Relationships xmlns="http://schemas.openxmlformats.org/package/2006/relationships"><Relationship Id="rId8" Type="http://schemas.openxmlformats.org/officeDocument/2006/relationships/slide" Target="slide16.xml"/><Relationship Id="rId13" Type="http://schemas.openxmlformats.org/officeDocument/2006/relationships/slide" Target="slide15.xml"/><Relationship Id="rId18" Type="http://schemas.openxmlformats.org/officeDocument/2006/relationships/slide" Target="slide17.xml"/><Relationship Id="rId26" Type="http://schemas.openxmlformats.org/officeDocument/2006/relationships/slide" Target="slide33.xml"/><Relationship Id="rId3" Type="http://schemas.openxmlformats.org/officeDocument/2006/relationships/slide" Target="slide14.xml"/><Relationship Id="rId21" Type="http://schemas.openxmlformats.org/officeDocument/2006/relationships/slide" Target="slide32.xml"/><Relationship Id="rId7" Type="http://schemas.openxmlformats.org/officeDocument/2006/relationships/hyperlink" Target="#261,5,Slide 5"/><Relationship Id="rId12" Type="http://schemas.openxmlformats.org/officeDocument/2006/relationships/slide" Target="slide10.xml"/><Relationship Id="rId17" Type="http://schemas.openxmlformats.org/officeDocument/2006/relationships/slide" Target="slide12.xml"/><Relationship Id="rId25" Type="http://schemas.openxmlformats.org/officeDocument/2006/relationships/slide" Target="slide28.xml"/><Relationship Id="rId2" Type="http://schemas.openxmlformats.org/officeDocument/2006/relationships/slide" Target="slide9.xml"/><Relationship Id="rId16" Type="http://schemas.openxmlformats.org/officeDocument/2006/relationships/slide" Target="slide30.xml"/><Relationship Id="rId20" Type="http://schemas.openxmlformats.org/officeDocument/2006/relationships/hyperlink" Target="#308,59,Slide 59"/><Relationship Id="rId1" Type="http://schemas.openxmlformats.org/officeDocument/2006/relationships/slideLayout" Target="../slideLayouts/slideLayout7.xml"/><Relationship Id="rId6" Type="http://schemas.openxmlformats.org/officeDocument/2006/relationships/slide" Target="slide29.xml"/><Relationship Id="rId11" Type="http://schemas.openxmlformats.org/officeDocument/2006/relationships/slide" Target="slide31.xml"/><Relationship Id="rId24" Type="http://schemas.openxmlformats.org/officeDocument/2006/relationships/slide" Target="slide23.xml"/><Relationship Id="rId5" Type="http://schemas.openxmlformats.org/officeDocument/2006/relationships/slide" Target="slide24.xml"/><Relationship Id="rId15" Type="http://schemas.openxmlformats.org/officeDocument/2006/relationships/slide" Target="slide25.xml"/><Relationship Id="rId23" Type="http://schemas.openxmlformats.org/officeDocument/2006/relationships/slide" Target="slide18.xml"/><Relationship Id="rId28" Type="http://schemas.openxmlformats.org/officeDocument/2006/relationships/hyperlink" Target="#327,68,Slide 68"/><Relationship Id="rId10" Type="http://schemas.openxmlformats.org/officeDocument/2006/relationships/slide" Target="slide26.xml"/><Relationship Id="rId19" Type="http://schemas.openxmlformats.org/officeDocument/2006/relationships/slide" Target="slide22.xml"/><Relationship Id="rId4" Type="http://schemas.openxmlformats.org/officeDocument/2006/relationships/slide" Target="slide19.xml"/><Relationship Id="rId9" Type="http://schemas.openxmlformats.org/officeDocument/2006/relationships/slide" Target="slide21.xml"/><Relationship Id="rId14" Type="http://schemas.openxmlformats.org/officeDocument/2006/relationships/slide" Target="slide20.xml"/><Relationship Id="rId22" Type="http://schemas.openxmlformats.org/officeDocument/2006/relationships/slide" Target="slide13.xml"/><Relationship Id="rId27" Type="http://schemas.openxmlformats.org/officeDocument/2006/relationships/slide" Target="slide59.xml"/></Relationships>
</file>

<file path=ppt/slides/_rels/slide9.xml.rels><?xml version="1.0" encoding="UTF-8" standalone="yes"?>
<Relationships xmlns="http://schemas.openxmlformats.org/package/2006/relationships"><Relationship Id="rId3" Type="http://schemas.openxmlformats.org/officeDocument/2006/relationships/slide" Target="slide34.xml"/><Relationship Id="rId2" Type="http://schemas.openxmlformats.org/officeDocument/2006/relationships/slideLayout" Target="../slideLayouts/slideLayout7.xml"/><Relationship Id="rId1" Type="http://schemas.openxmlformats.org/officeDocument/2006/relationships/audio" Target="../media/audio2.wav"/><Relationship Id="rId5" Type="http://schemas.openxmlformats.org/officeDocument/2006/relationships/slide" Target="slide9.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jeopardy.wav">
            <a:hlinkClick r:id="" action="ppaction://media"/>
          </p:cNvPr>
          <p:cNvPicPr>
            <a:picLocks noChangeAspect="1" noChangeArrowheads="1"/>
          </p:cNvPicPr>
          <p:nvPr>
            <a:audioFile r:link="rId1"/>
          </p:nvPr>
        </p:nvPicPr>
        <p:blipFill>
          <a:blip r:embed="rId3">
            <a:extLst>
              <a:ext uri="{28A0092B-C50C-407E-A947-70E740481C1C}">
                <a14:useLocalDpi xmlns:a14="http://schemas.microsoft.com/office/drawing/2010/main" val="0"/>
              </a:ext>
            </a:extLst>
          </a:blip>
          <a:srcRect/>
          <a:stretch>
            <a:fillRect/>
          </a:stretch>
        </p:blipFill>
        <p:spPr bwMode="auto">
          <a:xfrm>
            <a:off x="228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2054" name="Rectangle 6"/>
          <p:cNvSpPr>
            <a:spLocks noChangeArrowheads="1"/>
          </p:cNvSpPr>
          <p:nvPr/>
        </p:nvSpPr>
        <p:spPr bwMode="auto">
          <a:xfrm>
            <a:off x="0" y="0"/>
            <a:ext cx="685800" cy="609600"/>
          </a:xfrm>
          <a:prstGeom prst="rect">
            <a:avLst/>
          </a:prstGeom>
          <a:solidFill>
            <a:schemeClr val="bg1"/>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2059" name="Picture 11" descr="C:\WINDOWS\Desktop\REAL Jeopardy Template\jeopardy.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1676400"/>
            <a:ext cx="8686800" cy="3581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205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2053"/>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1 - $200</a:t>
            </a:r>
          </a:p>
        </p:txBody>
      </p:sp>
      <p:sp>
        <p:nvSpPr>
          <p:cNvPr id="6148"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6149"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6150"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1" name="Text Box 7"/>
          <p:cNvSpPr txBox="1">
            <a:spLocks noChangeArrowheads="1"/>
          </p:cNvSpPr>
          <p:nvPr/>
        </p:nvSpPr>
        <p:spPr bwMode="auto">
          <a:xfrm>
            <a:off x="3810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seizure medication is highly protein bound to albumin, and serum concentrations must be adjusted to calculate the patient’s corrected level.</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614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6149"/>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1 - $300</a:t>
            </a:r>
          </a:p>
        </p:txBody>
      </p:sp>
      <p:sp>
        <p:nvSpPr>
          <p:cNvPr id="7172"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173"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7174"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5"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antibiotic class requires renal dose adjustment and can cause mental status changes in the elderly</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717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7173"/>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1 - $400</a:t>
            </a:r>
          </a:p>
        </p:txBody>
      </p:sp>
      <p:sp>
        <p:nvSpPr>
          <p:cNvPr id="8196"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8197"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8198"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9"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nutritional supplement is commonly used in older patients. It’s absorption may be decreased by </a:t>
            </a:r>
            <a:r>
              <a:rPr lang="en-US" altLang="en-US" sz="4800" dirty="0" err="1">
                <a:effectLst>
                  <a:outerShdw blurRad="38100" dist="38100" dir="2700000" algn="tl">
                    <a:srgbClr val="000000"/>
                  </a:outerShdw>
                </a:effectLst>
                <a:latin typeface="Enchanted" pitchFamily="18" charset="0"/>
              </a:rPr>
              <a:t>achlorhydria</a:t>
            </a:r>
            <a:r>
              <a:rPr lang="en-US" altLang="en-US" sz="4800" dirty="0">
                <a:effectLst>
                  <a:outerShdw blurRad="38100" dist="38100" dir="2700000" algn="tl">
                    <a:srgbClr val="000000"/>
                  </a:outerShdw>
                </a:effectLst>
                <a:latin typeface="Enchanted" pitchFamily="18" charset="0"/>
              </a:rPr>
              <a:t> in older patients or by the use of PPIs.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819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8197"/>
                </p:tgtEl>
              </p:cMediaNode>
            </p:audi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1 - $500</a:t>
            </a:r>
          </a:p>
        </p:txBody>
      </p:sp>
      <p:sp>
        <p:nvSpPr>
          <p:cNvPr id="9220"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9221"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9222"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3"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These 2 age-associated changes in hepatic function affect drug metabolism in the elderly.</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9221"/>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9221"/>
                </p:tgtEl>
              </p:cMediaNode>
            </p:audio>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2 - $100</a:t>
            </a:r>
          </a:p>
        </p:txBody>
      </p:sp>
      <p:sp>
        <p:nvSpPr>
          <p:cNvPr id="25604"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25605"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25606"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607" name="Text Box 7"/>
          <p:cNvSpPr txBox="1">
            <a:spLocks noChangeArrowheads="1"/>
          </p:cNvSpPr>
          <p:nvPr/>
        </p:nvSpPr>
        <p:spPr bwMode="auto">
          <a:xfrm>
            <a:off x="682978" y="1008856"/>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class of antidepressants is on the Beers Criteria as Potentially Inappropriate due to strong anticholinergic effects, risk of orthostasis, and mental status changes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2560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25605"/>
                </p:tgtEl>
              </p:cMediaNode>
            </p:audio>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2 - $200</a:t>
            </a:r>
          </a:p>
        </p:txBody>
      </p:sp>
      <p:sp>
        <p:nvSpPr>
          <p:cNvPr id="26628"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26629"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26630"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31"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a:t>
            </a:r>
            <a:r>
              <a:rPr lang="en-US" altLang="en-US" sz="4800" dirty="0" err="1">
                <a:effectLst>
                  <a:outerShdw blurRad="38100" dist="38100" dir="2700000" algn="tl">
                    <a:srgbClr val="000000"/>
                  </a:outerShdw>
                </a:effectLst>
                <a:latin typeface="Enchanted" pitchFamily="18" charset="0"/>
              </a:rPr>
              <a:t>prokinetic</a:t>
            </a:r>
            <a:r>
              <a:rPr lang="en-US" altLang="en-US" sz="4800" dirty="0">
                <a:effectLst>
                  <a:outerShdw blurRad="38100" dist="38100" dir="2700000" algn="tl">
                    <a:srgbClr val="000000"/>
                  </a:outerShdw>
                </a:effectLst>
                <a:latin typeface="Enchanted" pitchFamily="18" charset="0"/>
              </a:rPr>
              <a:t> agent is often used for gastroparesis or other issue of GI motility, but it is on the Beers Criteria due to risk of EPS.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2662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26629"/>
                </p:tgtEl>
              </p:cMediaNode>
            </p:audio>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2 - $300</a:t>
            </a:r>
          </a:p>
        </p:txBody>
      </p:sp>
      <p:sp>
        <p:nvSpPr>
          <p:cNvPr id="27652"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27653"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27654"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55"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class of </a:t>
            </a:r>
            <a:r>
              <a:rPr lang="en-US" altLang="en-US" sz="4800" dirty="0" err="1">
                <a:effectLst>
                  <a:outerShdw blurRad="38100" dist="38100" dir="2700000" algn="tl">
                    <a:srgbClr val="000000"/>
                  </a:outerShdw>
                </a:effectLst>
                <a:latin typeface="Enchanted" pitchFamily="18" charset="0"/>
              </a:rPr>
              <a:t>antihypertensives</a:t>
            </a:r>
            <a:r>
              <a:rPr lang="en-US" altLang="en-US" sz="4800" dirty="0">
                <a:effectLst>
                  <a:outerShdw blurRad="38100" dist="38100" dir="2700000" algn="tl">
                    <a:srgbClr val="000000"/>
                  </a:outerShdw>
                </a:effectLst>
                <a:latin typeface="Enchanted" pitchFamily="18" charset="0"/>
              </a:rPr>
              <a:t> is listed as a Beers Criteria potential drug-disease interaction for patients with constipation.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2765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27653"/>
                </p:tgtEl>
              </p:cMediaNode>
            </p:audio>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2 - $400</a:t>
            </a:r>
          </a:p>
        </p:txBody>
      </p:sp>
      <p:sp>
        <p:nvSpPr>
          <p:cNvPr id="28676"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28677"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28678"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79"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Beers Criteria recommends using these 2 psychotropic medication classes with caution and close monitoring due to risk of SIADH or hyponatremia</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2867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28677"/>
                </p:tgtEl>
              </p:cMediaNode>
            </p:audio>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2 - $500</a:t>
            </a:r>
          </a:p>
        </p:txBody>
      </p:sp>
      <p:sp>
        <p:nvSpPr>
          <p:cNvPr id="29700"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29701"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29702"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3"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How does Beers criteria describe the role of aspirin in older patients?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29701"/>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29701"/>
                </p:tgtEl>
              </p:cMediaNode>
            </p:audio>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3 - $100</a:t>
            </a:r>
          </a:p>
        </p:txBody>
      </p:sp>
      <p:sp>
        <p:nvSpPr>
          <p:cNvPr id="30724"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0725"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30726"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7" name="Text Box 7"/>
          <p:cNvSpPr txBox="1">
            <a:spLocks noChangeArrowheads="1"/>
          </p:cNvSpPr>
          <p:nvPr/>
        </p:nvSpPr>
        <p:spPr bwMode="auto">
          <a:xfrm>
            <a:off x="519289"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While benzodiazepines are best avoided in the elderly, these 3 are the best options for short term use.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3072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30725"/>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2748" name="Group 1068"/>
          <p:cNvGrpSpPr>
            <a:grpSpLocks/>
          </p:cNvGrpSpPr>
          <p:nvPr/>
        </p:nvGrpSpPr>
        <p:grpSpPr bwMode="auto">
          <a:xfrm>
            <a:off x="0" y="1195388"/>
            <a:ext cx="1752600" cy="1066800"/>
            <a:chOff x="2352" y="0"/>
            <a:chExt cx="1104" cy="672"/>
          </a:xfrm>
        </p:grpSpPr>
        <p:sp>
          <p:nvSpPr>
            <p:cNvPr id="72747" name="Rectangle 1067"/>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46" name="Picture 1066"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49" name="Group 1069"/>
          <p:cNvGrpSpPr>
            <a:grpSpLocks/>
          </p:cNvGrpSpPr>
          <p:nvPr/>
        </p:nvGrpSpPr>
        <p:grpSpPr bwMode="auto">
          <a:xfrm>
            <a:off x="1905000" y="1195388"/>
            <a:ext cx="1752600" cy="1066800"/>
            <a:chOff x="2352" y="0"/>
            <a:chExt cx="1104" cy="672"/>
          </a:xfrm>
        </p:grpSpPr>
        <p:sp>
          <p:nvSpPr>
            <p:cNvPr id="72750" name="Rectangle 1070"/>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51" name="Picture 1071"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52" name="Group 1072"/>
          <p:cNvGrpSpPr>
            <a:grpSpLocks/>
          </p:cNvGrpSpPr>
          <p:nvPr/>
        </p:nvGrpSpPr>
        <p:grpSpPr bwMode="auto">
          <a:xfrm>
            <a:off x="3733800" y="1177925"/>
            <a:ext cx="1752600" cy="1066800"/>
            <a:chOff x="2352" y="0"/>
            <a:chExt cx="1104" cy="672"/>
          </a:xfrm>
        </p:grpSpPr>
        <p:sp>
          <p:nvSpPr>
            <p:cNvPr id="72753" name="Rectangle 1073"/>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54" name="Picture 1074"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55" name="Group 1075"/>
          <p:cNvGrpSpPr>
            <a:grpSpLocks/>
          </p:cNvGrpSpPr>
          <p:nvPr/>
        </p:nvGrpSpPr>
        <p:grpSpPr bwMode="auto">
          <a:xfrm>
            <a:off x="5543550" y="1177925"/>
            <a:ext cx="1752600" cy="1066800"/>
            <a:chOff x="2352" y="0"/>
            <a:chExt cx="1104" cy="672"/>
          </a:xfrm>
        </p:grpSpPr>
        <p:sp>
          <p:nvSpPr>
            <p:cNvPr id="72756" name="Rectangle 1076"/>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57" name="Picture 1077"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58" name="Group 1078"/>
          <p:cNvGrpSpPr>
            <a:grpSpLocks/>
          </p:cNvGrpSpPr>
          <p:nvPr/>
        </p:nvGrpSpPr>
        <p:grpSpPr bwMode="auto">
          <a:xfrm>
            <a:off x="7391400" y="1195388"/>
            <a:ext cx="1752600" cy="1066800"/>
            <a:chOff x="2352" y="0"/>
            <a:chExt cx="1104" cy="672"/>
          </a:xfrm>
        </p:grpSpPr>
        <p:sp>
          <p:nvSpPr>
            <p:cNvPr id="72759" name="Rectangle 1079"/>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60" name="Picture 1080"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63" name="Group 1083"/>
          <p:cNvGrpSpPr>
            <a:grpSpLocks/>
          </p:cNvGrpSpPr>
          <p:nvPr/>
        </p:nvGrpSpPr>
        <p:grpSpPr bwMode="auto">
          <a:xfrm>
            <a:off x="0" y="2379663"/>
            <a:ext cx="1752600" cy="1066800"/>
            <a:chOff x="2352" y="0"/>
            <a:chExt cx="1104" cy="672"/>
          </a:xfrm>
        </p:grpSpPr>
        <p:sp>
          <p:nvSpPr>
            <p:cNvPr id="72764" name="Rectangle 1084"/>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65" name="Picture 1085"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66" name="Group 1086"/>
          <p:cNvGrpSpPr>
            <a:grpSpLocks/>
          </p:cNvGrpSpPr>
          <p:nvPr/>
        </p:nvGrpSpPr>
        <p:grpSpPr bwMode="auto">
          <a:xfrm>
            <a:off x="1905000" y="2379663"/>
            <a:ext cx="1752600" cy="1066800"/>
            <a:chOff x="2352" y="0"/>
            <a:chExt cx="1104" cy="672"/>
          </a:xfrm>
        </p:grpSpPr>
        <p:sp>
          <p:nvSpPr>
            <p:cNvPr id="72767" name="Rectangle 1087"/>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68" name="Picture 1088"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69" name="Group 1089"/>
          <p:cNvGrpSpPr>
            <a:grpSpLocks/>
          </p:cNvGrpSpPr>
          <p:nvPr/>
        </p:nvGrpSpPr>
        <p:grpSpPr bwMode="auto">
          <a:xfrm>
            <a:off x="3733800" y="2362200"/>
            <a:ext cx="1752600" cy="1066800"/>
            <a:chOff x="2352" y="0"/>
            <a:chExt cx="1104" cy="672"/>
          </a:xfrm>
        </p:grpSpPr>
        <p:sp>
          <p:nvSpPr>
            <p:cNvPr id="72770" name="Rectangle 1090"/>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71" name="Picture 1091"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72" name="Group 1092"/>
          <p:cNvGrpSpPr>
            <a:grpSpLocks/>
          </p:cNvGrpSpPr>
          <p:nvPr/>
        </p:nvGrpSpPr>
        <p:grpSpPr bwMode="auto">
          <a:xfrm>
            <a:off x="5543550" y="2362200"/>
            <a:ext cx="1752600" cy="1066800"/>
            <a:chOff x="2352" y="0"/>
            <a:chExt cx="1104" cy="672"/>
          </a:xfrm>
        </p:grpSpPr>
        <p:sp>
          <p:nvSpPr>
            <p:cNvPr id="72773" name="Rectangle 1093"/>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74" name="Picture 1094"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75" name="Group 1095"/>
          <p:cNvGrpSpPr>
            <a:grpSpLocks/>
          </p:cNvGrpSpPr>
          <p:nvPr/>
        </p:nvGrpSpPr>
        <p:grpSpPr bwMode="auto">
          <a:xfrm>
            <a:off x="7391400" y="2379663"/>
            <a:ext cx="1752600" cy="1066800"/>
            <a:chOff x="2352" y="0"/>
            <a:chExt cx="1104" cy="672"/>
          </a:xfrm>
        </p:grpSpPr>
        <p:sp>
          <p:nvSpPr>
            <p:cNvPr id="72776" name="Rectangle 1096"/>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77" name="Picture 1097"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79" name="Group 1099"/>
          <p:cNvGrpSpPr>
            <a:grpSpLocks/>
          </p:cNvGrpSpPr>
          <p:nvPr/>
        </p:nvGrpSpPr>
        <p:grpSpPr bwMode="auto">
          <a:xfrm>
            <a:off x="0" y="3522663"/>
            <a:ext cx="1752600" cy="1066800"/>
            <a:chOff x="2352" y="0"/>
            <a:chExt cx="1104" cy="672"/>
          </a:xfrm>
        </p:grpSpPr>
        <p:sp>
          <p:nvSpPr>
            <p:cNvPr id="72780" name="Rectangle 1100"/>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81" name="Picture 1101"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82" name="Group 1102"/>
          <p:cNvGrpSpPr>
            <a:grpSpLocks/>
          </p:cNvGrpSpPr>
          <p:nvPr/>
        </p:nvGrpSpPr>
        <p:grpSpPr bwMode="auto">
          <a:xfrm>
            <a:off x="1905000" y="3522663"/>
            <a:ext cx="1752600" cy="1066800"/>
            <a:chOff x="2352" y="0"/>
            <a:chExt cx="1104" cy="672"/>
          </a:xfrm>
        </p:grpSpPr>
        <p:sp>
          <p:nvSpPr>
            <p:cNvPr id="72783" name="Rectangle 1103"/>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84" name="Picture 1104"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85" name="Group 1105"/>
          <p:cNvGrpSpPr>
            <a:grpSpLocks/>
          </p:cNvGrpSpPr>
          <p:nvPr/>
        </p:nvGrpSpPr>
        <p:grpSpPr bwMode="auto">
          <a:xfrm>
            <a:off x="3733800" y="3505200"/>
            <a:ext cx="1752600" cy="1066800"/>
            <a:chOff x="2352" y="0"/>
            <a:chExt cx="1104" cy="672"/>
          </a:xfrm>
        </p:grpSpPr>
        <p:sp>
          <p:nvSpPr>
            <p:cNvPr id="72786" name="Rectangle 1106"/>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87" name="Picture 1107"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88" name="Group 1108"/>
          <p:cNvGrpSpPr>
            <a:grpSpLocks/>
          </p:cNvGrpSpPr>
          <p:nvPr/>
        </p:nvGrpSpPr>
        <p:grpSpPr bwMode="auto">
          <a:xfrm>
            <a:off x="5543550" y="3505200"/>
            <a:ext cx="1752600" cy="1066800"/>
            <a:chOff x="2352" y="0"/>
            <a:chExt cx="1104" cy="672"/>
          </a:xfrm>
        </p:grpSpPr>
        <p:sp>
          <p:nvSpPr>
            <p:cNvPr id="72789" name="Rectangle 1109"/>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90" name="Picture 1110"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91" name="Group 1111"/>
          <p:cNvGrpSpPr>
            <a:grpSpLocks/>
          </p:cNvGrpSpPr>
          <p:nvPr/>
        </p:nvGrpSpPr>
        <p:grpSpPr bwMode="auto">
          <a:xfrm>
            <a:off x="7391400" y="3522663"/>
            <a:ext cx="1752600" cy="1066800"/>
            <a:chOff x="2352" y="0"/>
            <a:chExt cx="1104" cy="672"/>
          </a:xfrm>
        </p:grpSpPr>
        <p:sp>
          <p:nvSpPr>
            <p:cNvPr id="72792" name="Rectangle 1112"/>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93" name="Picture 1113"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95" name="Group 1115"/>
          <p:cNvGrpSpPr>
            <a:grpSpLocks/>
          </p:cNvGrpSpPr>
          <p:nvPr/>
        </p:nvGrpSpPr>
        <p:grpSpPr bwMode="auto">
          <a:xfrm>
            <a:off x="0" y="4665663"/>
            <a:ext cx="1752600" cy="1066800"/>
            <a:chOff x="2352" y="0"/>
            <a:chExt cx="1104" cy="672"/>
          </a:xfrm>
        </p:grpSpPr>
        <p:sp>
          <p:nvSpPr>
            <p:cNvPr id="72796" name="Rectangle 1116"/>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797" name="Picture 1117"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98" name="Group 1118"/>
          <p:cNvGrpSpPr>
            <a:grpSpLocks/>
          </p:cNvGrpSpPr>
          <p:nvPr/>
        </p:nvGrpSpPr>
        <p:grpSpPr bwMode="auto">
          <a:xfrm>
            <a:off x="1905000" y="4665663"/>
            <a:ext cx="1752600" cy="1066800"/>
            <a:chOff x="2352" y="0"/>
            <a:chExt cx="1104" cy="672"/>
          </a:xfrm>
        </p:grpSpPr>
        <p:sp>
          <p:nvSpPr>
            <p:cNvPr id="72799" name="Rectangle 1119"/>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800" name="Picture 1120"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801" name="Group 1121"/>
          <p:cNvGrpSpPr>
            <a:grpSpLocks/>
          </p:cNvGrpSpPr>
          <p:nvPr/>
        </p:nvGrpSpPr>
        <p:grpSpPr bwMode="auto">
          <a:xfrm>
            <a:off x="3733800" y="4648200"/>
            <a:ext cx="1752600" cy="1066800"/>
            <a:chOff x="2352" y="0"/>
            <a:chExt cx="1104" cy="672"/>
          </a:xfrm>
        </p:grpSpPr>
        <p:sp>
          <p:nvSpPr>
            <p:cNvPr id="72802" name="Rectangle 1122"/>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803" name="Picture 1123"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804" name="Group 1124"/>
          <p:cNvGrpSpPr>
            <a:grpSpLocks/>
          </p:cNvGrpSpPr>
          <p:nvPr/>
        </p:nvGrpSpPr>
        <p:grpSpPr bwMode="auto">
          <a:xfrm>
            <a:off x="5543550" y="4648200"/>
            <a:ext cx="1752600" cy="1066800"/>
            <a:chOff x="2352" y="0"/>
            <a:chExt cx="1104" cy="672"/>
          </a:xfrm>
        </p:grpSpPr>
        <p:sp>
          <p:nvSpPr>
            <p:cNvPr id="72805" name="Rectangle 1125"/>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806" name="Picture 1126"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807" name="Group 1127"/>
          <p:cNvGrpSpPr>
            <a:grpSpLocks/>
          </p:cNvGrpSpPr>
          <p:nvPr/>
        </p:nvGrpSpPr>
        <p:grpSpPr bwMode="auto">
          <a:xfrm>
            <a:off x="7391400" y="4665663"/>
            <a:ext cx="1752600" cy="1066800"/>
            <a:chOff x="2352" y="0"/>
            <a:chExt cx="1104" cy="672"/>
          </a:xfrm>
        </p:grpSpPr>
        <p:sp>
          <p:nvSpPr>
            <p:cNvPr id="72808" name="Rectangle 1128"/>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809" name="Picture 1129"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811" name="Group 1131"/>
          <p:cNvGrpSpPr>
            <a:grpSpLocks/>
          </p:cNvGrpSpPr>
          <p:nvPr/>
        </p:nvGrpSpPr>
        <p:grpSpPr bwMode="auto">
          <a:xfrm>
            <a:off x="0" y="5791200"/>
            <a:ext cx="1752600" cy="1066800"/>
            <a:chOff x="2352" y="0"/>
            <a:chExt cx="1104" cy="672"/>
          </a:xfrm>
        </p:grpSpPr>
        <p:sp>
          <p:nvSpPr>
            <p:cNvPr id="72812" name="Rectangle 1132"/>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813" name="Picture 1133"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814" name="Group 1134"/>
          <p:cNvGrpSpPr>
            <a:grpSpLocks/>
          </p:cNvGrpSpPr>
          <p:nvPr/>
        </p:nvGrpSpPr>
        <p:grpSpPr bwMode="auto">
          <a:xfrm>
            <a:off x="1905000" y="5791200"/>
            <a:ext cx="1752600" cy="1066800"/>
            <a:chOff x="2352" y="0"/>
            <a:chExt cx="1104" cy="672"/>
          </a:xfrm>
        </p:grpSpPr>
        <p:sp>
          <p:nvSpPr>
            <p:cNvPr id="72815" name="Rectangle 1135"/>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816" name="Picture 1136"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817" name="Group 1137"/>
          <p:cNvGrpSpPr>
            <a:grpSpLocks/>
          </p:cNvGrpSpPr>
          <p:nvPr/>
        </p:nvGrpSpPr>
        <p:grpSpPr bwMode="auto">
          <a:xfrm>
            <a:off x="3733800" y="5773738"/>
            <a:ext cx="1752600" cy="1066800"/>
            <a:chOff x="2352" y="0"/>
            <a:chExt cx="1104" cy="672"/>
          </a:xfrm>
        </p:grpSpPr>
        <p:sp>
          <p:nvSpPr>
            <p:cNvPr id="72818" name="Rectangle 1138"/>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819" name="Picture 1139"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820" name="Group 1140"/>
          <p:cNvGrpSpPr>
            <a:grpSpLocks/>
          </p:cNvGrpSpPr>
          <p:nvPr/>
        </p:nvGrpSpPr>
        <p:grpSpPr bwMode="auto">
          <a:xfrm>
            <a:off x="5543550" y="5773738"/>
            <a:ext cx="1752600" cy="1066800"/>
            <a:chOff x="2352" y="0"/>
            <a:chExt cx="1104" cy="672"/>
          </a:xfrm>
        </p:grpSpPr>
        <p:sp>
          <p:nvSpPr>
            <p:cNvPr id="72821" name="Rectangle 1141"/>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822" name="Picture 1142"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823" name="Group 1143"/>
          <p:cNvGrpSpPr>
            <a:grpSpLocks/>
          </p:cNvGrpSpPr>
          <p:nvPr/>
        </p:nvGrpSpPr>
        <p:grpSpPr bwMode="auto">
          <a:xfrm>
            <a:off x="7391400" y="5791200"/>
            <a:ext cx="1752600" cy="1066800"/>
            <a:chOff x="2352" y="0"/>
            <a:chExt cx="1104" cy="672"/>
          </a:xfrm>
        </p:grpSpPr>
        <p:sp>
          <p:nvSpPr>
            <p:cNvPr id="72824" name="Rectangle 1144"/>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2825" name="Picture 1145" descr="C:\WINDOWS\Desktop\jeopardy\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5" y="180"/>
              <a:ext cx="1068" cy="3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2706" name="Group 1026"/>
          <p:cNvGrpSpPr>
            <a:grpSpLocks/>
          </p:cNvGrpSpPr>
          <p:nvPr/>
        </p:nvGrpSpPr>
        <p:grpSpPr bwMode="auto">
          <a:xfrm>
            <a:off x="0" y="0"/>
            <a:ext cx="9144000" cy="6858000"/>
            <a:chOff x="0" y="0"/>
            <a:chExt cx="5760" cy="4320"/>
          </a:xfrm>
        </p:grpSpPr>
        <p:sp>
          <p:nvSpPr>
            <p:cNvPr id="72707" name="Line 1027"/>
            <p:cNvSpPr>
              <a:spLocks noChangeShapeType="1"/>
            </p:cNvSpPr>
            <p:nvPr/>
          </p:nvSpPr>
          <p:spPr bwMode="auto">
            <a:xfrm>
              <a:off x="1188" y="0"/>
              <a:ext cx="0" cy="432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08" name="Line 1028"/>
            <p:cNvSpPr>
              <a:spLocks noChangeShapeType="1"/>
            </p:cNvSpPr>
            <p:nvPr/>
          </p:nvSpPr>
          <p:spPr bwMode="auto">
            <a:xfrm>
              <a:off x="2332" y="0"/>
              <a:ext cx="0" cy="432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09" name="Line 1029"/>
            <p:cNvSpPr>
              <a:spLocks noChangeShapeType="1"/>
            </p:cNvSpPr>
            <p:nvPr/>
          </p:nvSpPr>
          <p:spPr bwMode="auto">
            <a:xfrm>
              <a:off x="3475" y="0"/>
              <a:ext cx="0" cy="432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10" name="Line 1030"/>
            <p:cNvSpPr>
              <a:spLocks noChangeShapeType="1"/>
            </p:cNvSpPr>
            <p:nvPr/>
          </p:nvSpPr>
          <p:spPr bwMode="auto">
            <a:xfrm>
              <a:off x="4617" y="0"/>
              <a:ext cx="0" cy="432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11" name="Line 1031"/>
            <p:cNvSpPr>
              <a:spLocks noChangeShapeType="1"/>
            </p:cNvSpPr>
            <p:nvPr/>
          </p:nvSpPr>
          <p:spPr bwMode="auto">
            <a:xfrm>
              <a:off x="0" y="723"/>
              <a:ext cx="576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12" name="Line 1032"/>
            <p:cNvSpPr>
              <a:spLocks noChangeShapeType="1"/>
            </p:cNvSpPr>
            <p:nvPr/>
          </p:nvSpPr>
          <p:spPr bwMode="auto">
            <a:xfrm>
              <a:off x="0" y="1444"/>
              <a:ext cx="576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13" name="Line 1033"/>
            <p:cNvSpPr>
              <a:spLocks noChangeShapeType="1"/>
            </p:cNvSpPr>
            <p:nvPr/>
          </p:nvSpPr>
          <p:spPr bwMode="auto">
            <a:xfrm>
              <a:off x="0" y="2167"/>
              <a:ext cx="576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14" name="Line 1034"/>
            <p:cNvSpPr>
              <a:spLocks noChangeShapeType="1"/>
            </p:cNvSpPr>
            <p:nvPr/>
          </p:nvSpPr>
          <p:spPr bwMode="auto">
            <a:xfrm>
              <a:off x="0" y="2888"/>
              <a:ext cx="576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15" name="Line 1035"/>
            <p:cNvSpPr>
              <a:spLocks noChangeShapeType="1"/>
            </p:cNvSpPr>
            <p:nvPr/>
          </p:nvSpPr>
          <p:spPr bwMode="auto">
            <a:xfrm>
              <a:off x="0" y="3611"/>
              <a:ext cx="576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72830" name="Text Box 1150"/>
          <p:cNvSpPr txBox="1">
            <a:spLocks noChangeArrowheads="1"/>
          </p:cNvSpPr>
          <p:nvPr/>
        </p:nvSpPr>
        <p:spPr bwMode="auto">
          <a:xfrm>
            <a:off x="7391400" y="1219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$100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42" name="Text Box 1162"/>
          <p:cNvSpPr txBox="1">
            <a:spLocks noChangeArrowheads="1"/>
          </p:cNvSpPr>
          <p:nvPr/>
        </p:nvSpPr>
        <p:spPr bwMode="auto">
          <a:xfrm>
            <a:off x="1905000" y="4648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$400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40" name="Text Box 1160"/>
          <p:cNvSpPr txBox="1">
            <a:spLocks noChangeArrowheads="1"/>
          </p:cNvSpPr>
          <p:nvPr/>
        </p:nvSpPr>
        <p:spPr bwMode="auto">
          <a:xfrm>
            <a:off x="7391400" y="3505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$300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34" name="Text Box 1154"/>
          <p:cNvSpPr txBox="1">
            <a:spLocks noChangeArrowheads="1"/>
          </p:cNvSpPr>
          <p:nvPr/>
        </p:nvSpPr>
        <p:spPr bwMode="auto">
          <a:xfrm>
            <a:off x="5562600" y="2362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$200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44" name="Text Box 1164"/>
          <p:cNvSpPr txBox="1">
            <a:spLocks noChangeArrowheads="1"/>
          </p:cNvSpPr>
          <p:nvPr/>
        </p:nvSpPr>
        <p:spPr bwMode="auto">
          <a:xfrm>
            <a:off x="5562600" y="4648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$400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33" name="Text Box 1153"/>
          <p:cNvSpPr txBox="1">
            <a:spLocks noChangeArrowheads="1"/>
          </p:cNvSpPr>
          <p:nvPr/>
        </p:nvSpPr>
        <p:spPr bwMode="auto">
          <a:xfrm>
            <a:off x="3733800" y="2362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$200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29" name="Text Box 1149"/>
          <p:cNvSpPr txBox="1">
            <a:spLocks noChangeArrowheads="1"/>
          </p:cNvSpPr>
          <p:nvPr/>
        </p:nvSpPr>
        <p:spPr bwMode="auto">
          <a:xfrm>
            <a:off x="5562600" y="1219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$100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27" name="Text Box 1147"/>
          <p:cNvSpPr txBox="1">
            <a:spLocks noChangeArrowheads="1"/>
          </p:cNvSpPr>
          <p:nvPr/>
        </p:nvSpPr>
        <p:spPr bwMode="auto">
          <a:xfrm>
            <a:off x="1905000" y="1219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$100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45" name="Text Box 1165"/>
          <p:cNvSpPr txBox="1">
            <a:spLocks noChangeArrowheads="1"/>
          </p:cNvSpPr>
          <p:nvPr/>
        </p:nvSpPr>
        <p:spPr bwMode="auto">
          <a:xfrm>
            <a:off x="7391400" y="4648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$400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32" name="Text Box 1152"/>
          <p:cNvSpPr txBox="1">
            <a:spLocks noChangeArrowheads="1"/>
          </p:cNvSpPr>
          <p:nvPr/>
        </p:nvSpPr>
        <p:spPr bwMode="auto">
          <a:xfrm>
            <a:off x="1905000" y="2362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$200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35" name="Text Box 1155"/>
          <p:cNvSpPr txBox="1">
            <a:spLocks noChangeArrowheads="1"/>
          </p:cNvSpPr>
          <p:nvPr/>
        </p:nvSpPr>
        <p:spPr bwMode="auto">
          <a:xfrm>
            <a:off x="7391400" y="2362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$200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47" name="Text Box 1167"/>
          <p:cNvSpPr txBox="1">
            <a:spLocks noChangeArrowheads="1"/>
          </p:cNvSpPr>
          <p:nvPr/>
        </p:nvSpPr>
        <p:spPr bwMode="auto">
          <a:xfrm>
            <a:off x="1905000" y="58674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$500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46" name="Text Box 1166"/>
          <p:cNvSpPr txBox="1">
            <a:spLocks noChangeArrowheads="1"/>
          </p:cNvSpPr>
          <p:nvPr/>
        </p:nvSpPr>
        <p:spPr bwMode="auto">
          <a:xfrm>
            <a:off x="0" y="5867400"/>
            <a:ext cx="18288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$500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36" name="Text Box 1156"/>
          <p:cNvSpPr txBox="1">
            <a:spLocks noChangeArrowheads="1"/>
          </p:cNvSpPr>
          <p:nvPr/>
        </p:nvSpPr>
        <p:spPr bwMode="auto">
          <a:xfrm>
            <a:off x="0" y="3505200"/>
            <a:ext cx="18288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$300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31" name="Text Box 1151"/>
          <p:cNvSpPr txBox="1">
            <a:spLocks noChangeArrowheads="1"/>
          </p:cNvSpPr>
          <p:nvPr/>
        </p:nvSpPr>
        <p:spPr bwMode="auto">
          <a:xfrm>
            <a:off x="0" y="2362200"/>
            <a:ext cx="18288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$200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48" name="Text Box 1168"/>
          <p:cNvSpPr txBox="1">
            <a:spLocks noChangeArrowheads="1"/>
          </p:cNvSpPr>
          <p:nvPr/>
        </p:nvSpPr>
        <p:spPr bwMode="auto">
          <a:xfrm>
            <a:off x="3733800" y="58674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$500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721" name="Text Box 1041"/>
          <p:cNvSpPr txBox="1">
            <a:spLocks noChangeArrowheads="1"/>
          </p:cNvSpPr>
          <p:nvPr/>
        </p:nvSpPr>
        <p:spPr bwMode="auto">
          <a:xfrm>
            <a:off x="0" y="1219200"/>
            <a:ext cx="18288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$100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37" name="Text Box 1157"/>
          <p:cNvSpPr txBox="1">
            <a:spLocks noChangeArrowheads="1"/>
          </p:cNvSpPr>
          <p:nvPr/>
        </p:nvSpPr>
        <p:spPr bwMode="auto">
          <a:xfrm>
            <a:off x="1905000" y="3505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$300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28" name="Text Box 1148"/>
          <p:cNvSpPr txBox="1">
            <a:spLocks noChangeArrowheads="1"/>
          </p:cNvSpPr>
          <p:nvPr/>
        </p:nvSpPr>
        <p:spPr bwMode="auto">
          <a:xfrm>
            <a:off x="3733800" y="1219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$100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39" name="Text Box 1159"/>
          <p:cNvSpPr txBox="1">
            <a:spLocks noChangeArrowheads="1"/>
          </p:cNvSpPr>
          <p:nvPr/>
        </p:nvSpPr>
        <p:spPr bwMode="auto">
          <a:xfrm>
            <a:off x="5562600" y="3505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$300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49" name="Text Box 1169"/>
          <p:cNvSpPr txBox="1">
            <a:spLocks noChangeArrowheads="1"/>
          </p:cNvSpPr>
          <p:nvPr/>
        </p:nvSpPr>
        <p:spPr bwMode="auto">
          <a:xfrm>
            <a:off x="5562600" y="58674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$500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38" name="Text Box 1158"/>
          <p:cNvSpPr txBox="1">
            <a:spLocks noChangeArrowheads="1"/>
          </p:cNvSpPr>
          <p:nvPr/>
        </p:nvSpPr>
        <p:spPr bwMode="auto">
          <a:xfrm>
            <a:off x="3733800" y="3505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$300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41" name="Text Box 1161"/>
          <p:cNvSpPr txBox="1">
            <a:spLocks noChangeArrowheads="1"/>
          </p:cNvSpPr>
          <p:nvPr/>
        </p:nvSpPr>
        <p:spPr bwMode="auto">
          <a:xfrm>
            <a:off x="0" y="4648200"/>
            <a:ext cx="18288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$400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43" name="Text Box 1163"/>
          <p:cNvSpPr txBox="1">
            <a:spLocks noChangeArrowheads="1"/>
          </p:cNvSpPr>
          <p:nvPr/>
        </p:nvSpPr>
        <p:spPr bwMode="auto">
          <a:xfrm>
            <a:off x="3733800" y="46482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$400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72850" name="Text Box 1170"/>
          <p:cNvSpPr txBox="1">
            <a:spLocks noChangeArrowheads="1"/>
          </p:cNvSpPr>
          <p:nvPr/>
        </p:nvSpPr>
        <p:spPr bwMode="auto">
          <a:xfrm>
            <a:off x="7391400" y="5867400"/>
            <a:ext cx="1752600" cy="990600"/>
          </a:xfrm>
          <a:prstGeom prst="rect">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6000" b="1" u="sng">
                <a:effectLst>
                  <a:outerShdw blurRad="38100" dist="38100" dir="2700000" algn="tl">
                    <a:srgbClr val="000000"/>
                  </a:outerShdw>
                </a:effectLst>
                <a:latin typeface="Arial Narrow" panose="020B0606020202030204" pitchFamily="34" charset="0"/>
              </a:rPr>
              <a:t>$500</a:t>
            </a:r>
            <a:endParaRPr lang="en-US" altLang="en-US" sz="3600" b="1">
              <a:effectLst>
                <a:outerShdw blurRad="38100" dist="38100" dir="2700000" algn="tl">
                  <a:srgbClr val="000000"/>
                </a:outerShdw>
              </a:effectLst>
              <a:latin typeface="Arial Narrow" panose="020B0606020202030204" pitchFamily="34" charset="0"/>
            </a:endParaRPr>
          </a:p>
        </p:txBody>
      </p:sp>
      <p:pic>
        <p:nvPicPr>
          <p:cNvPr id="72872" name="Picture 1192">
            <a:hlinkClick r:id="" action="ppaction://media"/>
          </p:cNvPr>
          <p:cNvPicPr>
            <a:picLocks noChangeAspect="1" noChangeArrowheads="1"/>
          </p:cNvPicPr>
          <p:nvPr>
            <a:wavAudioFile r:embed="rId1" name="boardfill.wav"/>
          </p:nvPr>
        </p:nvPicPr>
        <p:blipFill>
          <a:blip r:embed="rId4">
            <a:extLst>
              <a:ext uri="{28A0092B-C50C-407E-A947-70E740481C1C}">
                <a14:useLocalDpi xmlns:a14="http://schemas.microsoft.com/office/drawing/2010/main" val="0"/>
              </a:ext>
            </a:extLst>
          </a:blip>
          <a:srcRect/>
          <a:stretch>
            <a:fillRect/>
          </a:stretch>
        </p:blipFill>
        <p:spPr bwMode="auto">
          <a:xfrm>
            <a:off x="8686800" y="1524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72873" name="Rectangle 1193"/>
          <p:cNvSpPr>
            <a:spLocks noChangeArrowheads="1"/>
          </p:cNvSpPr>
          <p:nvPr/>
        </p:nvSpPr>
        <p:spPr bwMode="auto">
          <a:xfrm>
            <a:off x="8382000" y="0"/>
            <a:ext cx="762000" cy="6858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72872"/>
                                        </p:tgtEl>
                                      </p:cBhvr>
                                    </p:cmd>
                                  </p:childTnLst>
                                </p:cTn>
                              </p:par>
                              <p:par>
                                <p:cTn id="7" presetID="1" presetClass="entr" presetSubtype="0" fill="hold" grpId="0" nodeType="withEffect">
                                  <p:stCondLst>
                                    <p:cond delay="0"/>
                                  </p:stCondLst>
                                  <p:childTnLst>
                                    <p:set>
                                      <p:cBhvr>
                                        <p:cTn id="8" dur="1" fill="hold">
                                          <p:stCondLst>
                                            <p:cond delay="499"/>
                                          </p:stCondLst>
                                        </p:cTn>
                                        <p:tgtEl>
                                          <p:spTgt spid="72830"/>
                                        </p:tgtEl>
                                        <p:attrNameLst>
                                          <p:attrName>style.visibility</p:attrName>
                                        </p:attrNameLst>
                                      </p:cBhvr>
                                      <p:to>
                                        <p:strVal val="visible"/>
                                      </p:to>
                                    </p:set>
                                  </p:childTnLst>
                                </p:cTn>
                              </p:par>
                            </p:childTnLst>
                          </p:cTn>
                        </p:par>
                        <p:par>
                          <p:cTn id="9" fill="hold" nodeType="afterGroup">
                            <p:stCondLst>
                              <p:cond delay="500"/>
                            </p:stCondLst>
                            <p:childTnLst>
                              <p:par>
                                <p:cTn id="10" presetID="1" presetClass="entr" presetSubtype="0" fill="hold" grpId="0" nodeType="afterEffect">
                                  <p:stCondLst>
                                    <p:cond delay="0"/>
                                  </p:stCondLst>
                                  <p:childTnLst>
                                    <p:set>
                                      <p:cBhvr>
                                        <p:cTn id="11" dur="1" fill="hold">
                                          <p:stCondLst>
                                            <p:cond delay="499"/>
                                          </p:stCondLst>
                                        </p:cTn>
                                        <p:tgtEl>
                                          <p:spTgt spid="72842"/>
                                        </p:tgtEl>
                                        <p:attrNameLst>
                                          <p:attrName>style.visibility</p:attrName>
                                        </p:attrNameLst>
                                      </p:cBhvr>
                                      <p:to>
                                        <p:strVal val="visible"/>
                                      </p:to>
                                    </p:set>
                                  </p:childTnLst>
                                </p:cTn>
                              </p:par>
                            </p:childTnLst>
                          </p:cTn>
                        </p:par>
                        <p:par>
                          <p:cTn id="12" fill="hold" nodeType="afterGroup">
                            <p:stCondLst>
                              <p:cond delay="1000"/>
                            </p:stCondLst>
                            <p:childTnLst>
                              <p:par>
                                <p:cTn id="13" presetID="1" presetClass="entr" presetSubtype="0" fill="hold" grpId="0" nodeType="afterEffect">
                                  <p:stCondLst>
                                    <p:cond delay="0"/>
                                  </p:stCondLst>
                                  <p:childTnLst>
                                    <p:set>
                                      <p:cBhvr>
                                        <p:cTn id="14" dur="1" fill="hold">
                                          <p:stCondLst>
                                            <p:cond delay="499"/>
                                          </p:stCondLst>
                                        </p:cTn>
                                        <p:tgtEl>
                                          <p:spTgt spid="72844"/>
                                        </p:tgtEl>
                                        <p:attrNameLst>
                                          <p:attrName>style.visibility</p:attrName>
                                        </p:attrNameLst>
                                      </p:cBhvr>
                                      <p:to>
                                        <p:strVal val="visible"/>
                                      </p:to>
                                    </p:set>
                                  </p:childTnLst>
                                </p:cTn>
                              </p:par>
                            </p:childTnLst>
                          </p:cTn>
                        </p:par>
                        <p:par>
                          <p:cTn id="15" fill="hold" nodeType="afterGroup">
                            <p:stCondLst>
                              <p:cond delay="1500"/>
                            </p:stCondLst>
                            <p:childTnLst>
                              <p:par>
                                <p:cTn id="16" presetID="1" presetClass="entr" presetSubtype="0" fill="hold" grpId="0" nodeType="afterEffect">
                                  <p:stCondLst>
                                    <p:cond delay="0"/>
                                  </p:stCondLst>
                                  <p:childTnLst>
                                    <p:set>
                                      <p:cBhvr>
                                        <p:cTn id="17" dur="1" fill="hold">
                                          <p:stCondLst>
                                            <p:cond delay="499"/>
                                          </p:stCondLst>
                                        </p:cTn>
                                        <p:tgtEl>
                                          <p:spTgt spid="72832"/>
                                        </p:tgtEl>
                                        <p:attrNameLst>
                                          <p:attrName>style.visibility</p:attrName>
                                        </p:attrNameLst>
                                      </p:cBhvr>
                                      <p:to>
                                        <p:strVal val="visible"/>
                                      </p:to>
                                    </p:set>
                                  </p:childTnLst>
                                </p:cTn>
                              </p:par>
                            </p:childTnLst>
                          </p:cTn>
                        </p:par>
                        <p:par>
                          <p:cTn id="18" fill="hold" nodeType="afterGroup">
                            <p:stCondLst>
                              <p:cond delay="2000"/>
                            </p:stCondLst>
                            <p:childTnLst>
                              <p:par>
                                <p:cTn id="19" presetID="1" presetClass="entr" presetSubtype="0" fill="hold" grpId="0" nodeType="afterEffect">
                                  <p:stCondLst>
                                    <p:cond delay="0"/>
                                  </p:stCondLst>
                                  <p:childTnLst>
                                    <p:set>
                                      <p:cBhvr>
                                        <p:cTn id="20" dur="1" fill="hold">
                                          <p:stCondLst>
                                            <p:cond delay="499"/>
                                          </p:stCondLst>
                                        </p:cTn>
                                        <p:tgtEl>
                                          <p:spTgt spid="72841"/>
                                        </p:tgtEl>
                                        <p:attrNameLst>
                                          <p:attrName>style.visibility</p:attrName>
                                        </p:attrNameLst>
                                      </p:cBhvr>
                                      <p:to>
                                        <p:strVal val="visible"/>
                                      </p:to>
                                    </p:set>
                                  </p:childTnLst>
                                </p:cTn>
                              </p:par>
                            </p:childTnLst>
                          </p:cTn>
                        </p:par>
                        <p:par>
                          <p:cTn id="21" fill="hold" nodeType="afterGroup">
                            <p:stCondLst>
                              <p:cond delay="2500"/>
                            </p:stCondLst>
                            <p:childTnLst>
                              <p:par>
                                <p:cTn id="22" presetID="1" presetClass="entr" presetSubtype="0" fill="hold" grpId="0" nodeType="afterEffect">
                                  <p:stCondLst>
                                    <p:cond delay="0"/>
                                  </p:stCondLst>
                                  <p:childTnLst>
                                    <p:set>
                                      <p:cBhvr>
                                        <p:cTn id="23" dur="1" fill="hold">
                                          <p:stCondLst>
                                            <p:cond delay="499"/>
                                          </p:stCondLst>
                                        </p:cTn>
                                        <p:tgtEl>
                                          <p:spTgt spid="72840"/>
                                        </p:tgtEl>
                                        <p:attrNameLst>
                                          <p:attrName>style.visibility</p:attrName>
                                        </p:attrNameLst>
                                      </p:cBhvr>
                                      <p:to>
                                        <p:strVal val="visible"/>
                                      </p:to>
                                    </p:set>
                                  </p:childTnLst>
                                </p:cTn>
                              </p:par>
                            </p:childTnLst>
                          </p:cTn>
                        </p:par>
                        <p:par>
                          <p:cTn id="24" fill="hold" nodeType="afterGroup">
                            <p:stCondLst>
                              <p:cond delay="3000"/>
                            </p:stCondLst>
                            <p:childTnLst>
                              <p:par>
                                <p:cTn id="25" presetID="1" presetClass="entr" presetSubtype="0" fill="hold" grpId="0" nodeType="afterEffect">
                                  <p:stCondLst>
                                    <p:cond delay="0"/>
                                  </p:stCondLst>
                                  <p:childTnLst>
                                    <p:set>
                                      <p:cBhvr>
                                        <p:cTn id="26" dur="1" fill="hold">
                                          <p:stCondLst>
                                            <p:cond delay="499"/>
                                          </p:stCondLst>
                                        </p:cTn>
                                        <p:tgtEl>
                                          <p:spTgt spid="72834"/>
                                        </p:tgtEl>
                                        <p:attrNameLst>
                                          <p:attrName>style.visibility</p:attrName>
                                        </p:attrNameLst>
                                      </p:cBhvr>
                                      <p:to>
                                        <p:strVal val="visible"/>
                                      </p:to>
                                    </p:set>
                                  </p:childTnLst>
                                </p:cTn>
                              </p:par>
                            </p:childTnLst>
                          </p:cTn>
                        </p:par>
                        <p:par>
                          <p:cTn id="27" fill="hold" nodeType="afterGroup">
                            <p:stCondLst>
                              <p:cond delay="3500"/>
                            </p:stCondLst>
                            <p:childTnLst>
                              <p:par>
                                <p:cTn id="28" presetID="1" presetClass="entr" presetSubtype="0" fill="hold" grpId="0" nodeType="afterEffect">
                                  <p:stCondLst>
                                    <p:cond delay="0"/>
                                  </p:stCondLst>
                                  <p:childTnLst>
                                    <p:set>
                                      <p:cBhvr>
                                        <p:cTn id="29" dur="1" fill="hold">
                                          <p:stCondLst>
                                            <p:cond delay="499"/>
                                          </p:stCondLst>
                                        </p:cTn>
                                        <p:tgtEl>
                                          <p:spTgt spid="72833"/>
                                        </p:tgtEl>
                                        <p:attrNameLst>
                                          <p:attrName>style.visibility</p:attrName>
                                        </p:attrNameLst>
                                      </p:cBhvr>
                                      <p:to>
                                        <p:strVal val="visible"/>
                                      </p:to>
                                    </p:set>
                                  </p:childTnLst>
                                </p:cTn>
                              </p:par>
                            </p:childTnLst>
                          </p:cTn>
                        </p:par>
                        <p:par>
                          <p:cTn id="30" fill="hold" nodeType="afterGroup">
                            <p:stCondLst>
                              <p:cond delay="4000"/>
                            </p:stCondLst>
                            <p:childTnLst>
                              <p:par>
                                <p:cTn id="31" presetID="1" presetClass="entr" presetSubtype="0" fill="hold" grpId="0" nodeType="afterEffect">
                                  <p:stCondLst>
                                    <p:cond delay="0"/>
                                  </p:stCondLst>
                                  <p:childTnLst>
                                    <p:set>
                                      <p:cBhvr>
                                        <p:cTn id="32" dur="1" fill="hold">
                                          <p:stCondLst>
                                            <p:cond delay="499"/>
                                          </p:stCondLst>
                                        </p:cTn>
                                        <p:tgtEl>
                                          <p:spTgt spid="72829"/>
                                        </p:tgtEl>
                                        <p:attrNameLst>
                                          <p:attrName>style.visibility</p:attrName>
                                        </p:attrNameLst>
                                      </p:cBhvr>
                                      <p:to>
                                        <p:strVal val="visible"/>
                                      </p:to>
                                    </p:set>
                                  </p:childTnLst>
                                </p:cTn>
                              </p:par>
                            </p:childTnLst>
                          </p:cTn>
                        </p:par>
                        <p:par>
                          <p:cTn id="33" fill="hold" nodeType="afterGroup">
                            <p:stCondLst>
                              <p:cond delay="4500"/>
                            </p:stCondLst>
                            <p:childTnLst>
                              <p:par>
                                <p:cTn id="34" presetID="1" presetClass="entr" presetSubtype="0" fill="hold" grpId="0" nodeType="afterEffect">
                                  <p:stCondLst>
                                    <p:cond delay="0"/>
                                  </p:stCondLst>
                                  <p:childTnLst>
                                    <p:set>
                                      <p:cBhvr>
                                        <p:cTn id="35" dur="1" fill="hold">
                                          <p:stCondLst>
                                            <p:cond delay="499"/>
                                          </p:stCondLst>
                                        </p:cTn>
                                        <p:tgtEl>
                                          <p:spTgt spid="72827"/>
                                        </p:tgtEl>
                                        <p:attrNameLst>
                                          <p:attrName>style.visibility</p:attrName>
                                        </p:attrNameLst>
                                      </p:cBhvr>
                                      <p:to>
                                        <p:strVal val="visible"/>
                                      </p:to>
                                    </p:set>
                                  </p:childTnLst>
                                </p:cTn>
                              </p:par>
                            </p:childTnLst>
                          </p:cTn>
                        </p:par>
                        <p:par>
                          <p:cTn id="36" fill="hold" nodeType="afterGroup">
                            <p:stCondLst>
                              <p:cond delay="5000"/>
                            </p:stCondLst>
                            <p:childTnLst>
                              <p:par>
                                <p:cTn id="37" presetID="1" presetClass="entr" presetSubtype="0" fill="hold" grpId="0" nodeType="afterEffect">
                                  <p:stCondLst>
                                    <p:cond delay="0"/>
                                  </p:stCondLst>
                                  <p:childTnLst>
                                    <p:set>
                                      <p:cBhvr>
                                        <p:cTn id="38" dur="1" fill="hold">
                                          <p:stCondLst>
                                            <p:cond delay="499"/>
                                          </p:stCondLst>
                                        </p:cTn>
                                        <p:tgtEl>
                                          <p:spTgt spid="72845"/>
                                        </p:tgtEl>
                                        <p:attrNameLst>
                                          <p:attrName>style.visibility</p:attrName>
                                        </p:attrNameLst>
                                      </p:cBhvr>
                                      <p:to>
                                        <p:strVal val="visible"/>
                                      </p:to>
                                    </p:set>
                                  </p:childTnLst>
                                </p:cTn>
                              </p:par>
                            </p:childTnLst>
                          </p:cTn>
                        </p:par>
                        <p:par>
                          <p:cTn id="39" fill="hold" nodeType="afterGroup">
                            <p:stCondLst>
                              <p:cond delay="5500"/>
                            </p:stCondLst>
                            <p:childTnLst>
                              <p:par>
                                <p:cTn id="40" presetID="1" presetClass="entr" presetSubtype="0" fill="hold" grpId="0" nodeType="afterEffect">
                                  <p:stCondLst>
                                    <p:cond delay="0"/>
                                  </p:stCondLst>
                                  <p:childTnLst>
                                    <p:set>
                                      <p:cBhvr>
                                        <p:cTn id="41" dur="1" fill="hold">
                                          <p:stCondLst>
                                            <p:cond delay="499"/>
                                          </p:stCondLst>
                                        </p:cTn>
                                        <p:tgtEl>
                                          <p:spTgt spid="72835"/>
                                        </p:tgtEl>
                                        <p:attrNameLst>
                                          <p:attrName>style.visibility</p:attrName>
                                        </p:attrNameLst>
                                      </p:cBhvr>
                                      <p:to>
                                        <p:strVal val="visible"/>
                                      </p:to>
                                    </p:set>
                                  </p:childTnLst>
                                </p:cTn>
                              </p:par>
                            </p:childTnLst>
                          </p:cTn>
                        </p:par>
                        <p:par>
                          <p:cTn id="42" fill="hold" nodeType="afterGroup">
                            <p:stCondLst>
                              <p:cond delay="6000"/>
                            </p:stCondLst>
                            <p:childTnLst>
                              <p:par>
                                <p:cTn id="43" presetID="1" presetClass="entr" presetSubtype="0" fill="hold" grpId="0" nodeType="afterEffect">
                                  <p:stCondLst>
                                    <p:cond delay="0"/>
                                  </p:stCondLst>
                                  <p:childTnLst>
                                    <p:set>
                                      <p:cBhvr>
                                        <p:cTn id="44" dur="1" fill="hold">
                                          <p:stCondLst>
                                            <p:cond delay="499"/>
                                          </p:stCondLst>
                                        </p:cTn>
                                        <p:tgtEl>
                                          <p:spTgt spid="72847"/>
                                        </p:tgtEl>
                                        <p:attrNameLst>
                                          <p:attrName>style.visibility</p:attrName>
                                        </p:attrNameLst>
                                      </p:cBhvr>
                                      <p:to>
                                        <p:strVal val="visible"/>
                                      </p:to>
                                    </p:set>
                                  </p:childTnLst>
                                </p:cTn>
                              </p:par>
                            </p:childTnLst>
                          </p:cTn>
                        </p:par>
                        <p:par>
                          <p:cTn id="45" fill="hold" nodeType="afterGroup">
                            <p:stCondLst>
                              <p:cond delay="6500"/>
                            </p:stCondLst>
                            <p:childTnLst>
                              <p:par>
                                <p:cTn id="46" presetID="1" presetClass="entr" presetSubtype="0" fill="hold" grpId="0" nodeType="afterEffect">
                                  <p:stCondLst>
                                    <p:cond delay="0"/>
                                  </p:stCondLst>
                                  <p:childTnLst>
                                    <p:set>
                                      <p:cBhvr>
                                        <p:cTn id="47" dur="1" fill="hold">
                                          <p:stCondLst>
                                            <p:cond delay="499"/>
                                          </p:stCondLst>
                                        </p:cTn>
                                        <p:tgtEl>
                                          <p:spTgt spid="72846"/>
                                        </p:tgtEl>
                                        <p:attrNameLst>
                                          <p:attrName>style.visibility</p:attrName>
                                        </p:attrNameLst>
                                      </p:cBhvr>
                                      <p:to>
                                        <p:strVal val="visible"/>
                                      </p:to>
                                    </p:set>
                                  </p:childTnLst>
                                </p:cTn>
                              </p:par>
                            </p:childTnLst>
                          </p:cTn>
                        </p:par>
                        <p:par>
                          <p:cTn id="48" fill="hold" nodeType="afterGroup">
                            <p:stCondLst>
                              <p:cond delay="7000"/>
                            </p:stCondLst>
                            <p:childTnLst>
                              <p:par>
                                <p:cTn id="49" presetID="1" presetClass="entr" presetSubtype="0" fill="hold" grpId="0" nodeType="afterEffect">
                                  <p:stCondLst>
                                    <p:cond delay="0"/>
                                  </p:stCondLst>
                                  <p:childTnLst>
                                    <p:set>
                                      <p:cBhvr>
                                        <p:cTn id="50" dur="1" fill="hold">
                                          <p:stCondLst>
                                            <p:cond delay="499"/>
                                          </p:stCondLst>
                                        </p:cTn>
                                        <p:tgtEl>
                                          <p:spTgt spid="72836"/>
                                        </p:tgtEl>
                                        <p:attrNameLst>
                                          <p:attrName>style.visibility</p:attrName>
                                        </p:attrNameLst>
                                      </p:cBhvr>
                                      <p:to>
                                        <p:strVal val="visible"/>
                                      </p:to>
                                    </p:set>
                                  </p:childTnLst>
                                </p:cTn>
                              </p:par>
                            </p:childTnLst>
                          </p:cTn>
                        </p:par>
                        <p:par>
                          <p:cTn id="51" fill="hold" nodeType="afterGroup">
                            <p:stCondLst>
                              <p:cond delay="7500"/>
                            </p:stCondLst>
                            <p:childTnLst>
                              <p:par>
                                <p:cTn id="52" presetID="1" presetClass="entr" presetSubtype="0" fill="hold" grpId="0" nodeType="afterEffect">
                                  <p:stCondLst>
                                    <p:cond delay="0"/>
                                  </p:stCondLst>
                                  <p:childTnLst>
                                    <p:set>
                                      <p:cBhvr>
                                        <p:cTn id="53" dur="1" fill="hold">
                                          <p:stCondLst>
                                            <p:cond delay="499"/>
                                          </p:stCondLst>
                                        </p:cTn>
                                        <p:tgtEl>
                                          <p:spTgt spid="72831"/>
                                        </p:tgtEl>
                                        <p:attrNameLst>
                                          <p:attrName>style.visibility</p:attrName>
                                        </p:attrNameLst>
                                      </p:cBhvr>
                                      <p:to>
                                        <p:strVal val="visible"/>
                                      </p:to>
                                    </p:set>
                                  </p:childTnLst>
                                </p:cTn>
                              </p:par>
                            </p:childTnLst>
                          </p:cTn>
                        </p:par>
                        <p:par>
                          <p:cTn id="54" fill="hold" nodeType="afterGroup">
                            <p:stCondLst>
                              <p:cond delay="8000"/>
                            </p:stCondLst>
                            <p:childTnLst>
                              <p:par>
                                <p:cTn id="55" presetID="1" presetClass="entr" presetSubtype="0" fill="hold" grpId="0" nodeType="afterEffect">
                                  <p:stCondLst>
                                    <p:cond delay="0"/>
                                  </p:stCondLst>
                                  <p:childTnLst>
                                    <p:set>
                                      <p:cBhvr>
                                        <p:cTn id="56" dur="1" fill="hold">
                                          <p:stCondLst>
                                            <p:cond delay="499"/>
                                          </p:stCondLst>
                                        </p:cTn>
                                        <p:tgtEl>
                                          <p:spTgt spid="72848"/>
                                        </p:tgtEl>
                                        <p:attrNameLst>
                                          <p:attrName>style.visibility</p:attrName>
                                        </p:attrNameLst>
                                      </p:cBhvr>
                                      <p:to>
                                        <p:strVal val="visible"/>
                                      </p:to>
                                    </p:set>
                                  </p:childTnLst>
                                </p:cTn>
                              </p:par>
                            </p:childTnLst>
                          </p:cTn>
                        </p:par>
                        <p:par>
                          <p:cTn id="57" fill="hold" nodeType="afterGroup">
                            <p:stCondLst>
                              <p:cond delay="8500"/>
                            </p:stCondLst>
                            <p:childTnLst>
                              <p:par>
                                <p:cTn id="58" presetID="1" presetClass="entr" presetSubtype="0" fill="hold" grpId="0" nodeType="afterEffect">
                                  <p:stCondLst>
                                    <p:cond delay="0"/>
                                  </p:stCondLst>
                                  <p:childTnLst>
                                    <p:set>
                                      <p:cBhvr>
                                        <p:cTn id="59" dur="1" fill="hold">
                                          <p:stCondLst>
                                            <p:cond delay="499"/>
                                          </p:stCondLst>
                                        </p:cTn>
                                        <p:tgtEl>
                                          <p:spTgt spid="72721"/>
                                        </p:tgtEl>
                                        <p:attrNameLst>
                                          <p:attrName>style.visibility</p:attrName>
                                        </p:attrNameLst>
                                      </p:cBhvr>
                                      <p:to>
                                        <p:strVal val="visible"/>
                                      </p:to>
                                    </p:set>
                                  </p:childTnLst>
                                </p:cTn>
                              </p:par>
                            </p:childTnLst>
                          </p:cTn>
                        </p:par>
                        <p:par>
                          <p:cTn id="60" fill="hold" nodeType="afterGroup">
                            <p:stCondLst>
                              <p:cond delay="9000"/>
                            </p:stCondLst>
                            <p:childTnLst>
                              <p:par>
                                <p:cTn id="61" presetID="1" presetClass="entr" presetSubtype="0" fill="hold" grpId="0" nodeType="afterEffect">
                                  <p:stCondLst>
                                    <p:cond delay="0"/>
                                  </p:stCondLst>
                                  <p:childTnLst>
                                    <p:set>
                                      <p:cBhvr>
                                        <p:cTn id="62" dur="1" fill="hold">
                                          <p:stCondLst>
                                            <p:cond delay="499"/>
                                          </p:stCondLst>
                                        </p:cTn>
                                        <p:tgtEl>
                                          <p:spTgt spid="72837"/>
                                        </p:tgtEl>
                                        <p:attrNameLst>
                                          <p:attrName>style.visibility</p:attrName>
                                        </p:attrNameLst>
                                      </p:cBhvr>
                                      <p:to>
                                        <p:strVal val="visible"/>
                                      </p:to>
                                    </p:set>
                                  </p:childTnLst>
                                </p:cTn>
                              </p:par>
                            </p:childTnLst>
                          </p:cTn>
                        </p:par>
                        <p:par>
                          <p:cTn id="63" fill="hold" nodeType="afterGroup">
                            <p:stCondLst>
                              <p:cond delay="9500"/>
                            </p:stCondLst>
                            <p:childTnLst>
                              <p:par>
                                <p:cTn id="64" presetID="1" presetClass="entr" presetSubtype="0" fill="hold" grpId="0" nodeType="afterEffect">
                                  <p:stCondLst>
                                    <p:cond delay="0"/>
                                  </p:stCondLst>
                                  <p:childTnLst>
                                    <p:set>
                                      <p:cBhvr>
                                        <p:cTn id="65" dur="1" fill="hold">
                                          <p:stCondLst>
                                            <p:cond delay="499"/>
                                          </p:stCondLst>
                                        </p:cTn>
                                        <p:tgtEl>
                                          <p:spTgt spid="72828"/>
                                        </p:tgtEl>
                                        <p:attrNameLst>
                                          <p:attrName>style.visibility</p:attrName>
                                        </p:attrNameLst>
                                      </p:cBhvr>
                                      <p:to>
                                        <p:strVal val="visible"/>
                                      </p:to>
                                    </p:set>
                                  </p:childTnLst>
                                </p:cTn>
                              </p:par>
                            </p:childTnLst>
                          </p:cTn>
                        </p:par>
                        <p:par>
                          <p:cTn id="66" fill="hold" nodeType="afterGroup">
                            <p:stCondLst>
                              <p:cond delay="10000"/>
                            </p:stCondLst>
                            <p:childTnLst>
                              <p:par>
                                <p:cTn id="67" presetID="1" presetClass="entr" presetSubtype="0" fill="hold" grpId="0" nodeType="afterEffect">
                                  <p:stCondLst>
                                    <p:cond delay="0"/>
                                  </p:stCondLst>
                                  <p:childTnLst>
                                    <p:set>
                                      <p:cBhvr>
                                        <p:cTn id="68" dur="1" fill="hold">
                                          <p:stCondLst>
                                            <p:cond delay="499"/>
                                          </p:stCondLst>
                                        </p:cTn>
                                        <p:tgtEl>
                                          <p:spTgt spid="72839"/>
                                        </p:tgtEl>
                                        <p:attrNameLst>
                                          <p:attrName>style.visibility</p:attrName>
                                        </p:attrNameLst>
                                      </p:cBhvr>
                                      <p:to>
                                        <p:strVal val="visible"/>
                                      </p:to>
                                    </p:set>
                                  </p:childTnLst>
                                </p:cTn>
                              </p:par>
                            </p:childTnLst>
                          </p:cTn>
                        </p:par>
                        <p:par>
                          <p:cTn id="69" fill="hold" nodeType="afterGroup">
                            <p:stCondLst>
                              <p:cond delay="10500"/>
                            </p:stCondLst>
                            <p:childTnLst>
                              <p:par>
                                <p:cTn id="70" presetID="1" presetClass="entr" presetSubtype="0" fill="hold" grpId="0" nodeType="afterEffect">
                                  <p:stCondLst>
                                    <p:cond delay="0"/>
                                  </p:stCondLst>
                                  <p:childTnLst>
                                    <p:set>
                                      <p:cBhvr>
                                        <p:cTn id="71" dur="1" fill="hold">
                                          <p:stCondLst>
                                            <p:cond delay="499"/>
                                          </p:stCondLst>
                                        </p:cTn>
                                        <p:tgtEl>
                                          <p:spTgt spid="72849"/>
                                        </p:tgtEl>
                                        <p:attrNameLst>
                                          <p:attrName>style.visibility</p:attrName>
                                        </p:attrNameLst>
                                      </p:cBhvr>
                                      <p:to>
                                        <p:strVal val="visible"/>
                                      </p:to>
                                    </p:set>
                                  </p:childTnLst>
                                </p:cTn>
                              </p:par>
                            </p:childTnLst>
                          </p:cTn>
                        </p:par>
                        <p:par>
                          <p:cTn id="72" fill="hold" nodeType="afterGroup">
                            <p:stCondLst>
                              <p:cond delay="11000"/>
                            </p:stCondLst>
                            <p:childTnLst>
                              <p:par>
                                <p:cTn id="73" presetID="1" presetClass="entr" presetSubtype="0" fill="hold" grpId="0" nodeType="afterEffect">
                                  <p:stCondLst>
                                    <p:cond delay="0"/>
                                  </p:stCondLst>
                                  <p:childTnLst>
                                    <p:set>
                                      <p:cBhvr>
                                        <p:cTn id="74" dur="1" fill="hold">
                                          <p:stCondLst>
                                            <p:cond delay="499"/>
                                          </p:stCondLst>
                                        </p:cTn>
                                        <p:tgtEl>
                                          <p:spTgt spid="72838"/>
                                        </p:tgtEl>
                                        <p:attrNameLst>
                                          <p:attrName>style.visibility</p:attrName>
                                        </p:attrNameLst>
                                      </p:cBhvr>
                                      <p:to>
                                        <p:strVal val="visible"/>
                                      </p:to>
                                    </p:set>
                                  </p:childTnLst>
                                </p:cTn>
                              </p:par>
                            </p:childTnLst>
                          </p:cTn>
                        </p:par>
                        <p:par>
                          <p:cTn id="75" fill="hold" nodeType="afterGroup">
                            <p:stCondLst>
                              <p:cond delay="11500"/>
                            </p:stCondLst>
                            <p:childTnLst>
                              <p:par>
                                <p:cTn id="76" presetID="1" presetClass="entr" presetSubtype="0" fill="hold" grpId="0" nodeType="afterEffect">
                                  <p:stCondLst>
                                    <p:cond delay="0"/>
                                  </p:stCondLst>
                                  <p:childTnLst>
                                    <p:set>
                                      <p:cBhvr>
                                        <p:cTn id="77" dur="1" fill="hold">
                                          <p:stCondLst>
                                            <p:cond delay="499"/>
                                          </p:stCondLst>
                                        </p:cTn>
                                        <p:tgtEl>
                                          <p:spTgt spid="72843"/>
                                        </p:tgtEl>
                                        <p:attrNameLst>
                                          <p:attrName>style.visibility</p:attrName>
                                        </p:attrNameLst>
                                      </p:cBhvr>
                                      <p:to>
                                        <p:strVal val="visible"/>
                                      </p:to>
                                    </p:set>
                                  </p:childTnLst>
                                </p:cTn>
                              </p:par>
                            </p:childTnLst>
                          </p:cTn>
                        </p:par>
                        <p:par>
                          <p:cTn id="78" fill="hold" nodeType="afterGroup">
                            <p:stCondLst>
                              <p:cond delay="12000"/>
                            </p:stCondLst>
                            <p:childTnLst>
                              <p:par>
                                <p:cTn id="79" presetID="1" presetClass="entr" presetSubtype="0" fill="hold" grpId="0" nodeType="afterEffect">
                                  <p:stCondLst>
                                    <p:cond delay="0"/>
                                  </p:stCondLst>
                                  <p:childTnLst>
                                    <p:set>
                                      <p:cBhvr>
                                        <p:cTn id="80" dur="1" fill="hold">
                                          <p:stCondLst>
                                            <p:cond delay="499"/>
                                          </p:stCondLst>
                                        </p:cTn>
                                        <p:tgtEl>
                                          <p:spTgt spid="728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audio>
              <p:cMediaNode vol="80000">
                <p:cTn id="81" fill="hold" display="0">
                  <p:stCondLst>
                    <p:cond delay="indefinite"/>
                  </p:stCondLst>
                  <p:endCondLst>
                    <p:cond evt="onStopAudio" delay="0">
                      <p:tgtEl>
                        <p:sldTgt/>
                      </p:tgtEl>
                    </p:cond>
                  </p:endCondLst>
                </p:cTn>
                <p:tgtEl>
                  <p:spTgt spid="72872"/>
                </p:tgtEl>
              </p:cMediaNode>
            </p:audio>
          </p:childTnLst>
        </p:cTn>
      </p:par>
    </p:tnLst>
    <p:bldLst>
      <p:bldP spid="72830" grpId="0" animBg="1" autoUpdateAnimBg="0"/>
      <p:bldP spid="72842" grpId="0" animBg="1" autoUpdateAnimBg="0"/>
      <p:bldP spid="72840" grpId="0" animBg="1" autoUpdateAnimBg="0"/>
      <p:bldP spid="72834" grpId="0" animBg="1" autoUpdateAnimBg="0"/>
      <p:bldP spid="72844" grpId="0" animBg="1" autoUpdateAnimBg="0"/>
      <p:bldP spid="72833" grpId="0" animBg="1" autoUpdateAnimBg="0"/>
      <p:bldP spid="72829" grpId="0" animBg="1" autoUpdateAnimBg="0"/>
      <p:bldP spid="72827" grpId="0" animBg="1" autoUpdateAnimBg="0"/>
      <p:bldP spid="72845" grpId="0" animBg="1" autoUpdateAnimBg="0"/>
      <p:bldP spid="72832" grpId="0" animBg="1" autoUpdateAnimBg="0"/>
      <p:bldP spid="72835" grpId="0" animBg="1" autoUpdateAnimBg="0"/>
      <p:bldP spid="72847" grpId="0" animBg="1" autoUpdateAnimBg="0"/>
      <p:bldP spid="72846" grpId="0" animBg="1" autoUpdateAnimBg="0"/>
      <p:bldP spid="72836" grpId="0" animBg="1" autoUpdateAnimBg="0"/>
      <p:bldP spid="72831" grpId="0" animBg="1" autoUpdateAnimBg="0"/>
      <p:bldP spid="72848" grpId="0" animBg="1" autoUpdateAnimBg="0"/>
      <p:bldP spid="72721" grpId="0" animBg="1" autoUpdateAnimBg="0"/>
      <p:bldP spid="72837" grpId="0" animBg="1" autoUpdateAnimBg="0"/>
      <p:bldP spid="72828" grpId="0" animBg="1" autoUpdateAnimBg="0"/>
      <p:bldP spid="72839" grpId="0" animBg="1" autoUpdateAnimBg="0"/>
      <p:bldP spid="72849" grpId="0" animBg="1" autoUpdateAnimBg="0"/>
      <p:bldP spid="72838" grpId="0" animBg="1" autoUpdateAnimBg="0"/>
      <p:bldP spid="72841" grpId="0" animBg="1" autoUpdateAnimBg="0"/>
      <p:bldP spid="72843" grpId="0" animBg="1" autoUpdateAnimBg="0"/>
      <p:bldP spid="72850" grpId="0" animBg="1"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3 - $200</a:t>
            </a:r>
          </a:p>
        </p:txBody>
      </p:sp>
      <p:sp>
        <p:nvSpPr>
          <p:cNvPr id="31748"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1749"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31750"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1"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SSRI is the most anticholinergic, most sedating, and most likely to cause weight gain.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3174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31749"/>
                </p:tgtEl>
              </p:cMediaNode>
            </p:audio>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3 - $300</a:t>
            </a:r>
          </a:p>
        </p:txBody>
      </p:sp>
      <p:sp>
        <p:nvSpPr>
          <p:cNvPr id="32772"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2773"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32774"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5"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SSRI has an active metabolite, a very long half-life, and may suppress appetite and impair sleep.</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3277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32773"/>
                </p:tgtEl>
              </p:cMediaNode>
            </p:audio>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3 - $400</a:t>
            </a:r>
          </a:p>
        </p:txBody>
      </p:sp>
      <p:sp>
        <p:nvSpPr>
          <p:cNvPr id="33796"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3797"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33798"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799"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class of psychotropic medications should be avoided in patients with Parkinson’s Disease as they may exacerbate Parkinson’s symptoms.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3379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33797"/>
                </p:tgtEl>
              </p:cMediaNode>
            </p:audio>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3 - $500</a:t>
            </a:r>
          </a:p>
        </p:txBody>
      </p:sp>
      <p:sp>
        <p:nvSpPr>
          <p:cNvPr id="34820"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4821"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34822"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23" name="Text Box 7"/>
          <p:cNvSpPr txBox="1">
            <a:spLocks noChangeArrowheads="1"/>
          </p:cNvSpPr>
          <p:nvPr/>
        </p:nvSpPr>
        <p:spPr bwMode="auto">
          <a:xfrm>
            <a:off x="381000" y="996069"/>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These 3 agents or classes of medications are very anticholinergic and can cause delirium or impaired cognition.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34821"/>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34821"/>
                </p:tgtEl>
              </p:cMediaNode>
            </p:audio>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4 - $100</a:t>
            </a:r>
          </a:p>
        </p:txBody>
      </p:sp>
      <p:sp>
        <p:nvSpPr>
          <p:cNvPr id="35844"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5845"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35846"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47"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vitamin MAY be beneficial in preventing falls and fractures in older patients.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3584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35845"/>
                </p:tgtEl>
              </p:cMediaNode>
            </p:audio>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4 - $200</a:t>
            </a:r>
          </a:p>
        </p:txBody>
      </p:sp>
      <p:sp>
        <p:nvSpPr>
          <p:cNvPr id="36868"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6869"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36870"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71"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Agents in this class of osteoporosis medications are considered first line for fracture prevention.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3686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36869"/>
                </p:tgtEl>
              </p:cMediaNode>
            </p:audio>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4 - $300</a:t>
            </a:r>
          </a:p>
        </p:txBody>
      </p:sp>
      <p:sp>
        <p:nvSpPr>
          <p:cNvPr id="37892"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7893"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37894"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895"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These 2 complications of diabetes can increase fall risk in the elderly.</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3789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37893"/>
                </p:tgtEl>
              </p:cMediaNode>
            </p:audio>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4 - $400</a:t>
            </a:r>
          </a:p>
        </p:txBody>
      </p:sp>
      <p:sp>
        <p:nvSpPr>
          <p:cNvPr id="38916"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8917"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38918"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19"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class of diabetes medications has been shown to increase fracture risk.</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3891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38917"/>
                </p:tgtEl>
              </p:cMediaNode>
            </p:audio>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4 - $500</a:t>
            </a:r>
          </a:p>
        </p:txBody>
      </p:sp>
      <p:sp>
        <p:nvSpPr>
          <p:cNvPr id="39940"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9941"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39942"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43"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commonly used class of psychotropic medications has been associated with increased fracture risk.</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39941"/>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39941"/>
                </p:tgtEl>
              </p:cMediaNode>
            </p:audio>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5 - $100</a:t>
            </a:r>
          </a:p>
        </p:txBody>
      </p:sp>
      <p:sp>
        <p:nvSpPr>
          <p:cNvPr id="40964"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40965"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40966"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67"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Although used in managing delirium, this class of medications carries a black box warning for increased morbidity and mortality in the elderly</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4096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40965"/>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1026"/>
          <p:cNvSpPr>
            <a:spLocks noGrp="1" noChangeArrowheads="1"/>
          </p:cNvSpPr>
          <p:nvPr>
            <p:ph type="ctrTitle"/>
          </p:nvPr>
        </p:nvSpPr>
        <p:spPr>
          <a:xfrm>
            <a:off x="685800" y="762000"/>
            <a:ext cx="7772400" cy="5334000"/>
          </a:xfrm>
        </p:spPr>
        <p:txBody>
          <a:bodyPr anchor="ctr"/>
          <a:lstStyle/>
          <a:p>
            <a:r>
              <a:rPr lang="en-US" altLang="en-US" sz="8000" b="1" dirty="0">
                <a:effectLst>
                  <a:outerShdw blurRad="38100" dist="38100" dir="2700000" algn="tl">
                    <a:srgbClr val="000000"/>
                  </a:outerShdw>
                </a:effectLst>
                <a:latin typeface="Arial Narrow" panose="020B0606020202030204" pitchFamily="34" charset="0"/>
              </a:rPr>
              <a:t>Pharmacokinetics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5 - $200</a:t>
            </a:r>
          </a:p>
        </p:txBody>
      </p:sp>
      <p:sp>
        <p:nvSpPr>
          <p:cNvPr id="41988"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41989"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41990"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91"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Term for multiple medications used in an elderly patient that may increase the risk of adverse drug reactions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4198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41989"/>
                </p:tgtEl>
              </p:cMediaNode>
            </p:audio>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5 - $300</a:t>
            </a:r>
          </a:p>
        </p:txBody>
      </p:sp>
      <p:sp>
        <p:nvSpPr>
          <p:cNvPr id="43012"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43013"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43014"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15"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medication used for atrial fibrillation and heart failure can cause anorexia and delirium in the elderly.</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4301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43013"/>
                </p:tgtEl>
              </p:cMediaNode>
            </p:audio>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5 - $400</a:t>
            </a:r>
          </a:p>
        </p:txBody>
      </p:sp>
      <p:sp>
        <p:nvSpPr>
          <p:cNvPr id="44036"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44037"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44038"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39"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term describes what happens when medications are prescribed to treat side effects of other medications, and can lead to polypharmacy</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4403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44037"/>
                </p:tgtEl>
              </p:cMediaNode>
            </p:audio>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5 - $500</a:t>
            </a:r>
          </a:p>
        </p:txBody>
      </p:sp>
      <p:sp>
        <p:nvSpPr>
          <p:cNvPr id="45060"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45061" name="Picture 5">
            <a:hlinkClick r:id="" action="ppaction://ole?verb=0"/>
          </p:cNvPr>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45062"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63"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class of drugs may increase risk of pneumonia, fractures, and </a:t>
            </a:r>
            <a:r>
              <a:rPr lang="en-US" altLang="en-US" sz="4800" i="1" dirty="0">
                <a:effectLst>
                  <a:outerShdw blurRad="38100" dist="38100" dir="2700000" algn="tl">
                    <a:srgbClr val="000000"/>
                  </a:outerShdw>
                </a:effectLst>
                <a:latin typeface="Enchanted" pitchFamily="18" charset="0"/>
              </a:rPr>
              <a:t>c. difficile </a:t>
            </a:r>
            <a:r>
              <a:rPr lang="en-US" altLang="en-US" sz="4800" dirty="0">
                <a:effectLst>
                  <a:outerShdw blurRad="38100" dist="38100" dir="2700000" algn="tl">
                    <a:srgbClr val="000000"/>
                  </a:outerShdw>
                </a:effectLst>
                <a:latin typeface="Enchanted" pitchFamily="18" charset="0"/>
              </a:rPr>
              <a:t>infections in the elderly.</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8000"/>
                                  </p:stCondLst>
                                  <p:childTnLst>
                                    <p:cmd type="call" cmd="playFrom(0.0)">
                                      <p:cBhvr>
                                        <p:cTn id="6" dur="1" fill="hold"/>
                                        <p:tgtEl>
                                          <p:spTgt spid="45061"/>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7" fill="hold" display="0">
                  <p:stCondLst>
                    <p:cond delay="indefinite"/>
                  </p:stCondLst>
                  <p:endCondLst>
                    <p:cond evt="onStopAudio" delay="0">
                      <p:tgtEl>
                        <p:sldTgt/>
                      </p:tgtEl>
                    </p:cond>
                  </p:endCondLst>
                </p:cTn>
                <p:tgtEl>
                  <p:spTgt spid="45061"/>
                </p:tgtEl>
              </p:cMediaNode>
            </p:audio>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1 - $100</a:t>
            </a:r>
          </a:p>
        </p:txBody>
      </p:sp>
      <p:sp>
        <p:nvSpPr>
          <p:cNvPr id="5123" name="Text Box 3"/>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Increased body fat and decreased total body water</a:t>
            </a:r>
          </a:p>
        </p:txBody>
      </p:sp>
      <p:sp>
        <p:nvSpPr>
          <p:cNvPr id="5124"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5" name="AutoShape 5">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1 - $200</a:t>
            </a:r>
          </a:p>
        </p:txBody>
      </p:sp>
      <p:sp>
        <p:nvSpPr>
          <p:cNvPr id="46084"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85"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Phenytoin</a:t>
            </a:r>
          </a:p>
          <a:p>
            <a:pPr algn="ctr"/>
            <a:endParaRPr lang="en-US" altLang="en-US" sz="4800" dirty="0">
              <a:effectLst>
                <a:outerShdw blurRad="38100" dist="38100" dir="2700000" algn="tl">
                  <a:srgbClr val="000000"/>
                </a:outerShdw>
              </a:effectLst>
              <a:latin typeface="Enchanted" pitchFamily="18" charset="0"/>
            </a:endParaRPr>
          </a:p>
          <a:p>
            <a:pPr algn="ctr"/>
            <a:endParaRPr lang="en-US" altLang="en-US" sz="4800" dirty="0">
              <a:effectLst>
                <a:outerShdw blurRad="38100" dist="38100" dir="2700000" algn="tl">
                  <a:srgbClr val="000000"/>
                </a:outerShdw>
              </a:effectLst>
              <a:latin typeface="Enchanted" pitchFamily="18" charset="0"/>
            </a:endParaRPr>
          </a:p>
        </p:txBody>
      </p:sp>
      <p:sp>
        <p:nvSpPr>
          <p:cNvPr id="46086"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pic>
        <p:nvPicPr>
          <p:cNvPr id="2" name="Picture 1"/>
          <p:cNvPicPr>
            <a:picLocks noChangeAspect="1"/>
          </p:cNvPicPr>
          <p:nvPr/>
        </p:nvPicPr>
        <p:blipFill>
          <a:blip r:embed="rId4"/>
          <a:stretch>
            <a:fillRect/>
          </a:stretch>
        </p:blipFill>
        <p:spPr>
          <a:xfrm>
            <a:off x="762000" y="3657600"/>
            <a:ext cx="7102456" cy="1664352"/>
          </a:xfrm>
          <a:prstGeom prst="rect">
            <a:avLst/>
          </a:prstGeom>
        </p:spPr>
      </p:pic>
      <p:cxnSp>
        <p:nvCxnSpPr>
          <p:cNvPr id="4" name="Straight Connector 3"/>
          <p:cNvCxnSpPr/>
          <p:nvPr/>
        </p:nvCxnSpPr>
        <p:spPr bwMode="auto">
          <a:xfrm>
            <a:off x="4359256" y="4419600"/>
            <a:ext cx="3505200" cy="0"/>
          </a:xfrm>
          <a:prstGeom prst="line">
            <a:avLst/>
          </a:prstGeom>
          <a:solidFill>
            <a:schemeClr val="accent1"/>
          </a:solidFill>
          <a:ln w="571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1 - $300</a:t>
            </a:r>
          </a:p>
        </p:txBody>
      </p:sp>
      <p:sp>
        <p:nvSpPr>
          <p:cNvPr id="47108"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09"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Quinolones </a:t>
            </a:r>
            <a:br>
              <a:rPr lang="en-US" altLang="en-US" sz="4800" dirty="0">
                <a:effectLst>
                  <a:outerShdw blurRad="38100" dist="38100" dir="2700000" algn="tl">
                    <a:srgbClr val="000000"/>
                  </a:outerShdw>
                </a:effectLst>
                <a:latin typeface="Enchanted" pitchFamily="18" charset="0"/>
              </a:rPr>
            </a:br>
            <a:endParaRPr lang="en-US" altLang="en-US" sz="4800" dirty="0">
              <a:effectLst>
                <a:outerShdw blurRad="38100" dist="38100" dir="2700000" algn="tl">
                  <a:srgbClr val="000000"/>
                </a:outerShdw>
              </a:effectLst>
              <a:latin typeface="Enchanted" pitchFamily="18" charset="0"/>
            </a:endParaRPr>
          </a:p>
        </p:txBody>
      </p:sp>
      <p:sp>
        <p:nvSpPr>
          <p:cNvPr id="47110"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1 - $400</a:t>
            </a:r>
          </a:p>
        </p:txBody>
      </p:sp>
      <p:sp>
        <p:nvSpPr>
          <p:cNvPr id="48132"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33"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Calcium carbonate</a:t>
            </a:r>
          </a:p>
        </p:txBody>
      </p:sp>
      <p:sp>
        <p:nvSpPr>
          <p:cNvPr id="48134"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1 - $500</a:t>
            </a:r>
          </a:p>
        </p:txBody>
      </p:sp>
      <p:sp>
        <p:nvSpPr>
          <p:cNvPr id="49156"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57"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marL="685800" indent="-685800">
              <a:buFont typeface="Arial" panose="020B0604020202020204" pitchFamily="34" charset="0"/>
              <a:buChar char="•"/>
            </a:pPr>
            <a:r>
              <a:rPr lang="en-US" altLang="en-US" sz="4800" dirty="0">
                <a:effectLst>
                  <a:outerShdw blurRad="38100" dist="38100" dir="2700000" algn="tl">
                    <a:srgbClr val="000000"/>
                  </a:outerShdw>
                </a:effectLst>
                <a:latin typeface="Enchanted" pitchFamily="18" charset="0"/>
              </a:rPr>
              <a:t>Reduced hepatic perfusion</a:t>
            </a:r>
          </a:p>
          <a:p>
            <a:pPr marL="685800" indent="-685800">
              <a:buFont typeface="Arial" panose="020B0604020202020204" pitchFamily="34" charset="0"/>
              <a:buChar char="•"/>
            </a:pPr>
            <a:r>
              <a:rPr lang="en-US" altLang="en-US" sz="4800" dirty="0">
                <a:effectLst>
                  <a:outerShdw blurRad="38100" dist="38100" dir="2700000" algn="tl">
                    <a:srgbClr val="000000"/>
                  </a:outerShdw>
                </a:effectLst>
                <a:latin typeface="Enchanted" pitchFamily="18" charset="0"/>
              </a:rPr>
              <a:t>Reduced liver mass</a:t>
            </a:r>
          </a:p>
          <a:p>
            <a:pPr marL="685800" indent="-685800">
              <a:buFont typeface="Arial" panose="020B0604020202020204" pitchFamily="34" charset="0"/>
              <a:buChar char="•"/>
            </a:pPr>
            <a:r>
              <a:rPr lang="en-US" altLang="en-US" sz="4800" dirty="0">
                <a:effectLst>
                  <a:outerShdw blurRad="38100" dist="38100" dir="2700000" algn="tl">
                    <a:srgbClr val="000000"/>
                  </a:outerShdw>
                </a:effectLst>
                <a:latin typeface="Enchanted" pitchFamily="18" charset="0"/>
              </a:rPr>
              <a:t>Decreased enzymatic activity</a:t>
            </a:r>
          </a:p>
        </p:txBody>
      </p:sp>
      <p:sp>
        <p:nvSpPr>
          <p:cNvPr id="49158"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2 - $100</a:t>
            </a:r>
          </a:p>
        </p:txBody>
      </p:sp>
      <p:sp>
        <p:nvSpPr>
          <p:cNvPr id="50180"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1"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Tricyclic Antidepressants</a:t>
            </a:r>
          </a:p>
        </p:txBody>
      </p:sp>
      <p:sp>
        <p:nvSpPr>
          <p:cNvPr id="50182"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3074"/>
          <p:cNvSpPr>
            <a:spLocks noGrp="1" noChangeArrowheads="1"/>
          </p:cNvSpPr>
          <p:nvPr>
            <p:ph type="ctrTitle"/>
          </p:nvPr>
        </p:nvSpPr>
        <p:spPr>
          <a:xfrm>
            <a:off x="685800" y="762000"/>
            <a:ext cx="7772400" cy="5334000"/>
          </a:xfrm>
        </p:spPr>
        <p:txBody>
          <a:bodyPr anchor="ctr"/>
          <a:lstStyle/>
          <a:p>
            <a:r>
              <a:rPr lang="en-US" altLang="en-US" sz="9600" b="1" dirty="0">
                <a:effectLst>
                  <a:outerShdw blurRad="38100" dist="38100" dir="2700000" algn="tl">
                    <a:srgbClr val="000000"/>
                  </a:outerShdw>
                </a:effectLst>
                <a:latin typeface="Arial Narrow" panose="020B0606020202030204" pitchFamily="34" charset="0"/>
              </a:rPr>
              <a:t>Beers Criteria</a:t>
            </a:r>
          </a:p>
        </p:txBody>
      </p:sp>
      <p:pic>
        <p:nvPicPr>
          <p:cNvPr id="2" name="Picture 1" descr="Beer | Free Stock Photo | Illustration of a mug of beer | # 142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113015">
            <a:off x="6705600" y="5029200"/>
            <a:ext cx="1371600" cy="1371600"/>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2 - $200</a:t>
            </a:r>
          </a:p>
        </p:txBody>
      </p:sp>
      <p:sp>
        <p:nvSpPr>
          <p:cNvPr id="51204"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05"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Metoclopramide</a:t>
            </a:r>
          </a:p>
        </p:txBody>
      </p:sp>
      <p:sp>
        <p:nvSpPr>
          <p:cNvPr id="51206"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2 - $300</a:t>
            </a:r>
          </a:p>
        </p:txBody>
      </p:sp>
      <p:sp>
        <p:nvSpPr>
          <p:cNvPr id="52228"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29"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Calcium Channel Blockers</a:t>
            </a:r>
          </a:p>
        </p:txBody>
      </p:sp>
      <p:sp>
        <p:nvSpPr>
          <p:cNvPr id="52230"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2 - $400</a:t>
            </a:r>
          </a:p>
        </p:txBody>
      </p:sp>
      <p:sp>
        <p:nvSpPr>
          <p:cNvPr id="53252"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53"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SSRIs</a:t>
            </a:r>
          </a:p>
          <a:p>
            <a:pPr algn="ctr"/>
            <a:r>
              <a:rPr lang="en-US" altLang="en-US" sz="4800" dirty="0">
                <a:effectLst>
                  <a:outerShdw blurRad="38100" dist="38100" dir="2700000" algn="tl">
                    <a:srgbClr val="000000"/>
                  </a:outerShdw>
                </a:effectLst>
                <a:latin typeface="Enchanted" pitchFamily="18" charset="0"/>
              </a:rPr>
              <a:t>SNRIs</a:t>
            </a:r>
          </a:p>
          <a:p>
            <a:pPr algn="ctr"/>
            <a:r>
              <a:rPr lang="en-US" altLang="en-US" sz="4800" dirty="0">
                <a:effectLst>
                  <a:outerShdw blurRad="38100" dist="38100" dir="2700000" algn="tl">
                    <a:srgbClr val="000000"/>
                  </a:outerShdw>
                </a:effectLst>
                <a:latin typeface="Enchanted" pitchFamily="18" charset="0"/>
              </a:rPr>
              <a:t>TCAs</a:t>
            </a:r>
          </a:p>
          <a:p>
            <a:pPr algn="ctr"/>
            <a:r>
              <a:rPr lang="en-US" altLang="en-US" sz="4800" dirty="0">
                <a:effectLst>
                  <a:outerShdw blurRad="38100" dist="38100" dir="2700000" algn="tl">
                    <a:srgbClr val="000000"/>
                  </a:outerShdw>
                </a:effectLst>
                <a:latin typeface="Enchanted" pitchFamily="18" charset="0"/>
              </a:rPr>
              <a:t>Mirtazapine</a:t>
            </a:r>
          </a:p>
          <a:p>
            <a:pPr algn="ctr"/>
            <a:r>
              <a:rPr lang="en-US" altLang="en-US" sz="4800" dirty="0">
                <a:effectLst>
                  <a:outerShdw blurRad="38100" dist="38100" dir="2700000" algn="tl">
                    <a:srgbClr val="000000"/>
                  </a:outerShdw>
                </a:effectLst>
                <a:latin typeface="Enchanted" pitchFamily="18" charset="0"/>
              </a:rPr>
              <a:t>Antipsychotics</a:t>
            </a:r>
          </a:p>
        </p:txBody>
      </p:sp>
      <p:sp>
        <p:nvSpPr>
          <p:cNvPr id="53254"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2 - $500</a:t>
            </a:r>
          </a:p>
        </p:txBody>
      </p:sp>
      <p:sp>
        <p:nvSpPr>
          <p:cNvPr id="54276"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77" name="Text Box 5"/>
          <p:cNvSpPr txBox="1">
            <a:spLocks noChangeArrowheads="1"/>
          </p:cNvSpPr>
          <p:nvPr/>
        </p:nvSpPr>
        <p:spPr bwMode="auto">
          <a:xfrm>
            <a:off x="252588" y="1143000"/>
            <a:ext cx="8662811"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marL="685800" indent="-685800">
              <a:buFont typeface="Arial" panose="020B0604020202020204" pitchFamily="34" charset="0"/>
              <a:buChar char="•"/>
            </a:pPr>
            <a:r>
              <a:rPr lang="en-US" altLang="en-US" sz="4800" dirty="0">
                <a:effectLst>
                  <a:outerShdw blurRad="38100" dist="38100" dir="2700000" algn="tl">
                    <a:srgbClr val="000000"/>
                  </a:outerShdw>
                </a:effectLst>
                <a:latin typeface="Enchanted" pitchFamily="18" charset="0"/>
              </a:rPr>
              <a:t>PIM for primary prevention of cardiac events age </a:t>
            </a:r>
            <a:r>
              <a:rPr lang="en-US" altLang="en-US" sz="4800" u="sng" dirty="0">
                <a:effectLst>
                  <a:outerShdw blurRad="38100" dist="38100" dir="2700000" algn="tl">
                    <a:srgbClr val="000000"/>
                  </a:outerShdw>
                </a:effectLst>
                <a:latin typeface="Enchanted" pitchFamily="18" charset="0"/>
              </a:rPr>
              <a:t>&gt;</a:t>
            </a:r>
            <a:r>
              <a:rPr lang="en-US" altLang="en-US" sz="4800" dirty="0">
                <a:effectLst>
                  <a:outerShdw blurRad="38100" dist="38100" dir="2700000" algn="tl">
                    <a:srgbClr val="000000"/>
                  </a:outerShdw>
                </a:effectLst>
                <a:latin typeface="Enchanted" pitchFamily="18" charset="0"/>
              </a:rPr>
              <a:t> 80</a:t>
            </a:r>
          </a:p>
          <a:p>
            <a:pPr marL="685800" indent="-685800">
              <a:buFont typeface="Arial" panose="020B0604020202020204" pitchFamily="34" charset="0"/>
              <a:buChar char="•"/>
            </a:pPr>
            <a:r>
              <a:rPr lang="en-US" altLang="en-US" sz="4800" dirty="0">
                <a:effectLst>
                  <a:outerShdw blurRad="38100" dist="38100" dir="2700000" algn="tl">
                    <a:srgbClr val="000000"/>
                  </a:outerShdw>
                </a:effectLst>
                <a:latin typeface="Enchanted" pitchFamily="18" charset="0"/>
              </a:rPr>
              <a:t>Aspirin &gt; 325 mg daily (especially with h/o GU or DU)</a:t>
            </a:r>
          </a:p>
        </p:txBody>
      </p:sp>
      <p:sp>
        <p:nvSpPr>
          <p:cNvPr id="54278"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3 - $100</a:t>
            </a:r>
          </a:p>
        </p:txBody>
      </p:sp>
      <p:sp>
        <p:nvSpPr>
          <p:cNvPr id="55300"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01"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Lorazepam</a:t>
            </a:r>
          </a:p>
          <a:p>
            <a:pPr algn="ctr"/>
            <a:r>
              <a:rPr lang="en-US" altLang="en-US" sz="4800" dirty="0" err="1">
                <a:effectLst>
                  <a:outerShdw blurRad="38100" dist="38100" dir="2700000" algn="tl">
                    <a:srgbClr val="000000"/>
                  </a:outerShdw>
                </a:effectLst>
                <a:latin typeface="Enchanted" pitchFamily="18" charset="0"/>
              </a:rPr>
              <a:t>Oxazepam</a:t>
            </a:r>
            <a:endParaRPr lang="en-US" altLang="en-US" sz="4800" dirty="0">
              <a:effectLst>
                <a:outerShdw blurRad="38100" dist="38100" dir="2700000" algn="tl">
                  <a:srgbClr val="000000"/>
                </a:outerShdw>
              </a:effectLst>
              <a:latin typeface="Enchanted" pitchFamily="18" charset="0"/>
            </a:endParaRPr>
          </a:p>
          <a:p>
            <a:pPr algn="ctr"/>
            <a:r>
              <a:rPr lang="en-US" altLang="en-US" sz="4800" dirty="0" err="1">
                <a:effectLst>
                  <a:outerShdw blurRad="38100" dist="38100" dir="2700000" algn="tl">
                    <a:srgbClr val="000000"/>
                  </a:outerShdw>
                </a:effectLst>
                <a:latin typeface="Enchanted" pitchFamily="18" charset="0"/>
              </a:rPr>
              <a:t>Temazepam</a:t>
            </a:r>
            <a:endParaRPr lang="en-US" altLang="en-US" sz="4800" dirty="0">
              <a:effectLst>
                <a:outerShdw blurRad="38100" dist="38100" dir="2700000" algn="tl">
                  <a:srgbClr val="000000"/>
                </a:outerShdw>
              </a:effectLst>
              <a:latin typeface="Enchanted" pitchFamily="18" charset="0"/>
            </a:endParaRPr>
          </a:p>
          <a:p>
            <a:pPr algn="ctr"/>
            <a:endParaRPr lang="en-US" altLang="en-US" sz="4800" dirty="0">
              <a:effectLst>
                <a:outerShdw blurRad="38100" dist="38100" dir="2700000" algn="tl">
                  <a:srgbClr val="000000"/>
                </a:outerShdw>
              </a:effectLst>
              <a:latin typeface="Enchanted" pitchFamily="18" charset="0"/>
            </a:endParaRPr>
          </a:p>
          <a:p>
            <a:r>
              <a:rPr lang="en-US" altLang="en-US" sz="3200" dirty="0">
                <a:effectLst>
                  <a:outerShdw blurRad="38100" dist="38100" dir="2700000" algn="tl">
                    <a:srgbClr val="000000"/>
                  </a:outerShdw>
                </a:effectLst>
                <a:latin typeface="Enchanted" pitchFamily="18" charset="0"/>
              </a:rPr>
              <a:t>The half-life of diazepam in the elderly may be as long as 105 hours!</a:t>
            </a:r>
          </a:p>
        </p:txBody>
      </p:sp>
      <p:sp>
        <p:nvSpPr>
          <p:cNvPr id="55302"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3 - $200</a:t>
            </a:r>
          </a:p>
        </p:txBody>
      </p:sp>
      <p:sp>
        <p:nvSpPr>
          <p:cNvPr id="56324"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5"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Paroxetine</a:t>
            </a:r>
          </a:p>
        </p:txBody>
      </p:sp>
      <p:sp>
        <p:nvSpPr>
          <p:cNvPr id="56326"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3 - $300</a:t>
            </a:r>
          </a:p>
        </p:txBody>
      </p:sp>
      <p:sp>
        <p:nvSpPr>
          <p:cNvPr id="57348"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49"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Fluoxetine</a:t>
            </a:r>
          </a:p>
        </p:txBody>
      </p:sp>
      <p:sp>
        <p:nvSpPr>
          <p:cNvPr id="57350"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3 - $400</a:t>
            </a:r>
          </a:p>
        </p:txBody>
      </p:sp>
      <p:sp>
        <p:nvSpPr>
          <p:cNvPr id="58372"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373"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Conventional/First Generation Antipsychotics </a:t>
            </a:r>
            <a:br>
              <a:rPr lang="en-US" altLang="en-US" sz="4800" dirty="0">
                <a:effectLst>
                  <a:outerShdw blurRad="38100" dist="38100" dir="2700000" algn="tl">
                    <a:srgbClr val="000000"/>
                  </a:outerShdw>
                </a:effectLst>
                <a:latin typeface="Enchanted" pitchFamily="18" charset="0"/>
              </a:rPr>
            </a:br>
            <a:r>
              <a:rPr lang="en-US" altLang="en-US" sz="4800" dirty="0">
                <a:effectLst>
                  <a:outerShdw blurRad="38100" dist="38100" dir="2700000" algn="tl">
                    <a:srgbClr val="000000"/>
                  </a:outerShdw>
                </a:effectLst>
                <a:latin typeface="Enchanted" pitchFamily="18" charset="0"/>
              </a:rPr>
              <a:t>(e.g. haloperidol, </a:t>
            </a:r>
            <a:r>
              <a:rPr lang="en-US" altLang="en-US" sz="4800" dirty="0" err="1">
                <a:effectLst>
                  <a:outerShdw blurRad="38100" dist="38100" dir="2700000" algn="tl">
                    <a:srgbClr val="000000"/>
                  </a:outerShdw>
                </a:effectLst>
                <a:latin typeface="Enchanted" pitchFamily="18" charset="0"/>
              </a:rPr>
              <a:t>thioridazine</a:t>
            </a:r>
            <a:r>
              <a:rPr lang="en-US" altLang="en-US" sz="4800" dirty="0">
                <a:effectLst>
                  <a:outerShdw blurRad="38100" dist="38100" dir="2700000" algn="tl">
                    <a:srgbClr val="000000"/>
                  </a:outerShdw>
                </a:effectLst>
                <a:latin typeface="Enchanted" pitchFamily="18" charset="0"/>
              </a:rPr>
              <a:t>)</a:t>
            </a:r>
          </a:p>
        </p:txBody>
      </p:sp>
      <p:sp>
        <p:nvSpPr>
          <p:cNvPr id="58374"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3 - $500</a:t>
            </a:r>
          </a:p>
        </p:txBody>
      </p:sp>
      <p:sp>
        <p:nvSpPr>
          <p:cNvPr id="59396"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397"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000" dirty="0">
                <a:effectLst>
                  <a:outerShdw blurRad="38100" dist="38100" dir="2700000" algn="tl">
                    <a:srgbClr val="000000"/>
                  </a:outerShdw>
                </a:effectLst>
                <a:latin typeface="Enchanted" pitchFamily="18" charset="0"/>
              </a:rPr>
              <a:t>Diphenhydramine, Hydroxyzine</a:t>
            </a:r>
          </a:p>
          <a:p>
            <a:pPr algn="ctr"/>
            <a:r>
              <a:rPr lang="en-US" altLang="en-US" sz="4000" dirty="0">
                <a:effectLst>
                  <a:outerShdw blurRad="38100" dist="38100" dir="2700000" algn="tl">
                    <a:srgbClr val="000000"/>
                  </a:outerShdw>
                </a:effectLst>
                <a:latin typeface="Enchanted" pitchFamily="18" charset="0"/>
              </a:rPr>
              <a:t>Tricyclic antidepressants (TCA)</a:t>
            </a:r>
          </a:p>
          <a:p>
            <a:pPr algn="ctr"/>
            <a:r>
              <a:rPr lang="en-US" altLang="en-US" sz="4000" dirty="0">
                <a:effectLst>
                  <a:outerShdw blurRad="38100" dist="38100" dir="2700000" algn="tl">
                    <a:srgbClr val="000000"/>
                  </a:outerShdw>
                </a:effectLst>
                <a:latin typeface="Enchanted" pitchFamily="18" charset="0"/>
              </a:rPr>
              <a:t>Antipsychotics</a:t>
            </a:r>
          </a:p>
          <a:p>
            <a:pPr algn="ctr"/>
            <a:r>
              <a:rPr lang="en-US" altLang="en-US" sz="4000" dirty="0">
                <a:effectLst>
                  <a:outerShdw blurRad="38100" dist="38100" dir="2700000" algn="tl">
                    <a:srgbClr val="000000"/>
                  </a:outerShdw>
                </a:effectLst>
                <a:latin typeface="Enchanted" pitchFamily="18" charset="0"/>
              </a:rPr>
              <a:t>Muscle relaxers</a:t>
            </a:r>
          </a:p>
          <a:p>
            <a:pPr algn="ctr"/>
            <a:r>
              <a:rPr lang="en-US" altLang="en-US" sz="4000" dirty="0" err="1">
                <a:effectLst>
                  <a:outerShdw blurRad="38100" dist="38100" dir="2700000" algn="tl">
                    <a:srgbClr val="000000"/>
                  </a:outerShdw>
                </a:effectLst>
                <a:latin typeface="Enchanted" pitchFamily="18" charset="0"/>
              </a:rPr>
              <a:t>Antidiarrheals</a:t>
            </a:r>
            <a:endParaRPr lang="en-US" altLang="en-US" sz="4000" dirty="0">
              <a:effectLst>
                <a:outerShdw blurRad="38100" dist="38100" dir="2700000" algn="tl">
                  <a:srgbClr val="000000"/>
                </a:outerShdw>
              </a:effectLst>
              <a:latin typeface="Enchanted" pitchFamily="18" charset="0"/>
            </a:endParaRPr>
          </a:p>
          <a:p>
            <a:pPr algn="ctr"/>
            <a:r>
              <a:rPr lang="en-US" altLang="en-US" sz="4000" dirty="0">
                <a:effectLst>
                  <a:outerShdw blurRad="38100" dist="38100" dir="2700000" algn="tl">
                    <a:srgbClr val="000000"/>
                  </a:outerShdw>
                </a:effectLst>
                <a:latin typeface="Enchanted" pitchFamily="18" charset="0"/>
              </a:rPr>
              <a:t>Promethazine and other </a:t>
            </a:r>
            <a:r>
              <a:rPr lang="en-US" altLang="en-US" sz="4000" dirty="0" err="1">
                <a:effectLst>
                  <a:outerShdw blurRad="38100" dist="38100" dir="2700000" algn="tl">
                    <a:srgbClr val="000000"/>
                  </a:outerShdw>
                </a:effectLst>
                <a:latin typeface="Enchanted" pitchFamily="18" charset="0"/>
              </a:rPr>
              <a:t>phenothiazines</a:t>
            </a:r>
            <a:endParaRPr lang="en-US" altLang="en-US" sz="4000" dirty="0">
              <a:effectLst>
                <a:outerShdw blurRad="38100" dist="38100" dir="2700000" algn="tl">
                  <a:srgbClr val="000000"/>
                </a:outerShdw>
              </a:effectLst>
              <a:latin typeface="Enchanted" pitchFamily="18" charset="0"/>
            </a:endParaRPr>
          </a:p>
        </p:txBody>
      </p:sp>
      <p:sp>
        <p:nvSpPr>
          <p:cNvPr id="59398"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4 - $100</a:t>
            </a:r>
          </a:p>
        </p:txBody>
      </p:sp>
      <p:sp>
        <p:nvSpPr>
          <p:cNvPr id="60420"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21"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Vitamin D</a:t>
            </a:r>
          </a:p>
          <a:p>
            <a:pPr algn="ctr"/>
            <a:endParaRPr lang="en-US" altLang="en-US" sz="4800" dirty="0">
              <a:effectLst>
                <a:outerShdw blurRad="38100" dist="38100" dir="2700000" algn="tl">
                  <a:srgbClr val="000000"/>
                </a:outerShdw>
              </a:effectLst>
              <a:latin typeface="Enchanted" pitchFamily="18" charset="0"/>
            </a:endParaRPr>
          </a:p>
          <a:p>
            <a:pPr algn="ctr"/>
            <a:r>
              <a:rPr lang="en-US" altLang="en-US" sz="3200" dirty="0">
                <a:effectLst>
                  <a:outerShdw blurRad="38100" dist="38100" dir="2700000" algn="tl">
                    <a:srgbClr val="000000"/>
                  </a:outerShdw>
                </a:effectLst>
                <a:latin typeface="Enchanted" pitchFamily="18" charset="0"/>
              </a:rPr>
              <a:t>800 IU daily MAY be beneficial in preventing falls and fractures</a:t>
            </a:r>
          </a:p>
        </p:txBody>
      </p:sp>
      <p:sp>
        <p:nvSpPr>
          <p:cNvPr id="60422"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050"/>
          <p:cNvSpPr>
            <a:spLocks noGrp="1" noChangeArrowheads="1"/>
          </p:cNvSpPr>
          <p:nvPr>
            <p:ph type="ctrTitle"/>
          </p:nvPr>
        </p:nvSpPr>
        <p:spPr>
          <a:xfrm>
            <a:off x="685800" y="762000"/>
            <a:ext cx="7772400" cy="5334000"/>
          </a:xfrm>
        </p:spPr>
        <p:txBody>
          <a:bodyPr anchor="ctr"/>
          <a:lstStyle/>
          <a:p>
            <a:r>
              <a:rPr lang="en-US" altLang="en-US" sz="9600" b="1" dirty="0">
                <a:effectLst>
                  <a:outerShdw blurRad="38100" dist="38100" dir="2700000" algn="tl">
                    <a:srgbClr val="000000"/>
                  </a:outerShdw>
                </a:effectLst>
                <a:latin typeface="Arial Narrow" panose="020B0606020202030204" pitchFamily="34" charset="0"/>
              </a:rPr>
              <a:t>Neuro/Psych</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4 - $200</a:t>
            </a:r>
          </a:p>
        </p:txBody>
      </p:sp>
      <p:sp>
        <p:nvSpPr>
          <p:cNvPr id="61444"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45"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Bisphosphonates</a:t>
            </a:r>
          </a:p>
        </p:txBody>
      </p:sp>
      <p:sp>
        <p:nvSpPr>
          <p:cNvPr id="61446"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4 - $300</a:t>
            </a:r>
          </a:p>
        </p:txBody>
      </p:sp>
      <p:sp>
        <p:nvSpPr>
          <p:cNvPr id="62468"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69" name="Text Box 5"/>
          <p:cNvSpPr txBox="1">
            <a:spLocks noChangeArrowheads="1"/>
          </p:cNvSpPr>
          <p:nvPr/>
        </p:nvSpPr>
        <p:spPr bwMode="auto">
          <a:xfrm>
            <a:off x="457200" y="10668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000" dirty="0">
                <a:effectLst>
                  <a:outerShdw blurRad="38100" dist="38100" dir="2700000" algn="tl">
                    <a:srgbClr val="000000"/>
                  </a:outerShdw>
                </a:effectLst>
                <a:latin typeface="Enchanted" pitchFamily="18" charset="0"/>
              </a:rPr>
              <a:t>Retinopathy</a:t>
            </a:r>
          </a:p>
          <a:p>
            <a:pPr algn="ctr"/>
            <a:r>
              <a:rPr lang="en-US" altLang="en-US" sz="4000" dirty="0">
                <a:effectLst>
                  <a:outerShdw blurRad="38100" dist="38100" dir="2700000" algn="tl">
                    <a:srgbClr val="000000"/>
                  </a:outerShdw>
                </a:effectLst>
                <a:latin typeface="Enchanted" pitchFamily="18" charset="0"/>
              </a:rPr>
              <a:t>Neuropathy (peripheral, autonomic)</a:t>
            </a:r>
          </a:p>
          <a:p>
            <a:pPr algn="ctr"/>
            <a:r>
              <a:rPr lang="en-US" altLang="en-US" sz="4000" dirty="0">
                <a:effectLst>
                  <a:outerShdw blurRad="38100" dist="38100" dir="2700000" algn="tl">
                    <a:srgbClr val="000000"/>
                  </a:outerShdw>
                </a:effectLst>
                <a:latin typeface="Enchanted" pitchFamily="18" charset="0"/>
              </a:rPr>
              <a:t>Hypoglycemia</a:t>
            </a:r>
          </a:p>
        </p:txBody>
      </p:sp>
      <p:sp>
        <p:nvSpPr>
          <p:cNvPr id="62470"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4 - $400</a:t>
            </a:r>
          </a:p>
        </p:txBody>
      </p:sp>
      <p:sp>
        <p:nvSpPr>
          <p:cNvPr id="63492"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3493"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err="1">
                <a:effectLst>
                  <a:outerShdw blurRad="38100" dist="38100" dir="2700000" algn="tl">
                    <a:srgbClr val="000000"/>
                  </a:outerShdw>
                </a:effectLst>
                <a:latin typeface="Enchanted" pitchFamily="18" charset="0"/>
              </a:rPr>
              <a:t>Glitazones</a:t>
            </a:r>
            <a:r>
              <a:rPr lang="en-US" altLang="en-US" sz="4800" dirty="0">
                <a:effectLst>
                  <a:outerShdw blurRad="38100" dist="38100" dir="2700000" algn="tl">
                    <a:srgbClr val="000000"/>
                  </a:outerShdw>
                </a:effectLst>
                <a:latin typeface="Enchanted" pitchFamily="18" charset="0"/>
              </a:rPr>
              <a:t>/TZDs </a:t>
            </a:r>
            <a:br>
              <a:rPr lang="en-US" altLang="en-US" sz="4800" dirty="0">
                <a:effectLst>
                  <a:outerShdw blurRad="38100" dist="38100" dir="2700000" algn="tl">
                    <a:srgbClr val="000000"/>
                  </a:outerShdw>
                </a:effectLst>
                <a:latin typeface="Enchanted" pitchFamily="18" charset="0"/>
              </a:rPr>
            </a:br>
            <a:r>
              <a:rPr lang="en-US" altLang="en-US" sz="4800" dirty="0">
                <a:effectLst>
                  <a:outerShdw blurRad="38100" dist="38100" dir="2700000" algn="tl">
                    <a:srgbClr val="000000"/>
                  </a:outerShdw>
                </a:effectLst>
                <a:latin typeface="Enchanted" pitchFamily="18" charset="0"/>
              </a:rPr>
              <a:t>(Rosiglitazone, Pioglitazone)</a:t>
            </a:r>
          </a:p>
        </p:txBody>
      </p:sp>
      <p:sp>
        <p:nvSpPr>
          <p:cNvPr id="63494"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4 - $500</a:t>
            </a:r>
          </a:p>
        </p:txBody>
      </p:sp>
      <p:sp>
        <p:nvSpPr>
          <p:cNvPr id="64516"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17"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SSRIs</a:t>
            </a:r>
          </a:p>
        </p:txBody>
      </p:sp>
      <p:sp>
        <p:nvSpPr>
          <p:cNvPr id="64518"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5 - $100</a:t>
            </a:r>
          </a:p>
        </p:txBody>
      </p:sp>
      <p:sp>
        <p:nvSpPr>
          <p:cNvPr id="65540"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541"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Antipsychotics</a:t>
            </a:r>
          </a:p>
        </p:txBody>
      </p:sp>
      <p:sp>
        <p:nvSpPr>
          <p:cNvPr id="65542"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5 - $200</a:t>
            </a:r>
          </a:p>
        </p:txBody>
      </p:sp>
      <p:sp>
        <p:nvSpPr>
          <p:cNvPr id="66564"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65" name="Text Box 5"/>
          <p:cNvSpPr txBox="1">
            <a:spLocks noChangeArrowheads="1"/>
          </p:cNvSpPr>
          <p:nvPr/>
        </p:nvSpPr>
        <p:spPr bwMode="auto">
          <a:xfrm>
            <a:off x="533400" y="2164644"/>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Polypharmacy</a:t>
            </a:r>
          </a:p>
          <a:p>
            <a:endParaRPr lang="en-US" altLang="en-US" sz="3000" dirty="0">
              <a:effectLst>
                <a:outerShdw blurRad="38100" dist="38100" dir="2700000" algn="tl">
                  <a:srgbClr val="000000"/>
                </a:outerShdw>
              </a:effectLst>
              <a:latin typeface="Enchanted" pitchFamily="18" charset="0"/>
            </a:endParaRPr>
          </a:p>
          <a:p>
            <a:endParaRPr lang="en-US" altLang="en-US" sz="3000" dirty="0">
              <a:effectLst>
                <a:outerShdw blurRad="38100" dist="38100" dir="2700000" algn="tl">
                  <a:srgbClr val="000000"/>
                </a:outerShdw>
              </a:effectLst>
              <a:latin typeface="Enchanted" pitchFamily="18" charset="0"/>
            </a:endParaRPr>
          </a:p>
          <a:p>
            <a:r>
              <a:rPr lang="en-US" altLang="en-US" sz="3000" dirty="0">
                <a:effectLst>
                  <a:outerShdw blurRad="38100" dist="38100" dir="2700000" algn="tl">
                    <a:srgbClr val="000000"/>
                  </a:outerShdw>
                </a:effectLst>
                <a:latin typeface="Enchanted" pitchFamily="18" charset="0"/>
              </a:rPr>
              <a:t>The risk of adverse events in the elderly increases with number of medications</a:t>
            </a:r>
          </a:p>
          <a:p>
            <a:r>
              <a:rPr lang="en-US" altLang="en-US" sz="3000" dirty="0">
                <a:effectLst>
                  <a:outerShdw blurRad="38100" dist="38100" dir="2700000" algn="tl">
                    <a:srgbClr val="000000"/>
                  </a:outerShdw>
                </a:effectLst>
                <a:latin typeface="Enchanted" pitchFamily="18" charset="0"/>
              </a:rPr>
              <a:t>5 medications – 4 %</a:t>
            </a:r>
          </a:p>
          <a:p>
            <a:r>
              <a:rPr lang="en-US" altLang="en-US" sz="3000" dirty="0">
                <a:effectLst>
                  <a:outerShdw blurRad="38100" dist="38100" dir="2700000" algn="tl">
                    <a:srgbClr val="000000"/>
                  </a:outerShdw>
                </a:effectLst>
                <a:latin typeface="Enchanted" pitchFamily="18" charset="0"/>
              </a:rPr>
              <a:t>6-10 medications – 10 %</a:t>
            </a:r>
          </a:p>
          <a:p>
            <a:r>
              <a:rPr lang="en-US" altLang="en-US" sz="3000" dirty="0">
                <a:effectLst>
                  <a:outerShdw blurRad="38100" dist="38100" dir="2700000" algn="tl">
                    <a:srgbClr val="000000"/>
                  </a:outerShdw>
                </a:effectLst>
                <a:latin typeface="Enchanted" pitchFamily="18" charset="0"/>
              </a:rPr>
              <a:t>11-15 – 28 %</a:t>
            </a:r>
          </a:p>
          <a:p>
            <a:endParaRPr lang="en-US" altLang="en-US" sz="3000" dirty="0">
              <a:effectLst>
                <a:outerShdw blurRad="38100" dist="38100" dir="2700000" algn="tl">
                  <a:srgbClr val="000000"/>
                </a:outerShdw>
              </a:effectLst>
              <a:latin typeface="Enchanted" pitchFamily="18" charset="0"/>
            </a:endParaRPr>
          </a:p>
          <a:p>
            <a:endParaRPr lang="en-US" altLang="en-US" sz="4800" dirty="0">
              <a:effectLst>
                <a:outerShdw blurRad="38100" dist="38100" dir="2700000" algn="tl">
                  <a:srgbClr val="000000"/>
                </a:outerShdw>
              </a:effectLst>
              <a:latin typeface="Enchanted" pitchFamily="18" charset="0"/>
            </a:endParaRPr>
          </a:p>
          <a:p>
            <a:pPr algn="ctr"/>
            <a:endParaRPr lang="en-US" altLang="en-US" sz="4800" dirty="0">
              <a:effectLst>
                <a:outerShdw blurRad="38100" dist="38100" dir="2700000" algn="tl">
                  <a:srgbClr val="000000"/>
                </a:outerShdw>
              </a:effectLst>
              <a:latin typeface="Enchanted" pitchFamily="18" charset="0"/>
            </a:endParaRPr>
          </a:p>
          <a:p>
            <a:pPr algn="ctr"/>
            <a:endParaRPr lang="en-US" altLang="en-US" sz="4800" dirty="0">
              <a:effectLst>
                <a:outerShdw blurRad="38100" dist="38100" dir="2700000" algn="tl">
                  <a:srgbClr val="000000"/>
                </a:outerShdw>
              </a:effectLst>
              <a:latin typeface="Enchanted" pitchFamily="18" charset="0"/>
            </a:endParaRPr>
          </a:p>
        </p:txBody>
      </p:sp>
      <p:sp>
        <p:nvSpPr>
          <p:cNvPr id="66566"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5 - $300</a:t>
            </a:r>
          </a:p>
        </p:txBody>
      </p:sp>
      <p:sp>
        <p:nvSpPr>
          <p:cNvPr id="67588"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589"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Digoxin</a:t>
            </a:r>
          </a:p>
        </p:txBody>
      </p:sp>
      <p:sp>
        <p:nvSpPr>
          <p:cNvPr id="67590"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5 - $400</a:t>
            </a:r>
          </a:p>
        </p:txBody>
      </p:sp>
      <p:sp>
        <p:nvSpPr>
          <p:cNvPr id="68612"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13"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Prescribing Cascade</a:t>
            </a:r>
          </a:p>
        </p:txBody>
      </p:sp>
      <p:sp>
        <p:nvSpPr>
          <p:cNvPr id="68614"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5 - $500</a:t>
            </a:r>
          </a:p>
        </p:txBody>
      </p:sp>
      <p:sp>
        <p:nvSpPr>
          <p:cNvPr id="69636"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9637"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Proton Pump Inhibitors</a:t>
            </a:r>
          </a:p>
        </p:txBody>
      </p:sp>
      <p:sp>
        <p:nvSpPr>
          <p:cNvPr id="69638"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8068" name="Picture 4" descr="C:\WINDOWS\Desktop\REAL Jeopardy Template\jeopard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2209800"/>
            <a:ext cx="8763000" cy="39624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8067" name="Object 3"/>
          <p:cNvGraphicFramePr>
            <a:graphicFrameLocks noChangeAspect="1"/>
          </p:cNvGraphicFramePr>
          <p:nvPr/>
        </p:nvGraphicFramePr>
        <p:xfrm>
          <a:off x="152400" y="304800"/>
          <a:ext cx="5257800" cy="3503613"/>
        </p:xfrm>
        <a:graphic>
          <a:graphicData uri="http://schemas.openxmlformats.org/presentationml/2006/ole">
            <mc:AlternateContent xmlns:mc="http://schemas.openxmlformats.org/markup-compatibility/2006">
              <mc:Choice xmlns:v="urn:schemas-microsoft-com:vml" Requires="v">
                <p:oleObj spid="_x0000_s95265" name="WordArt 3.2" r:id="rId4" imgW="6097680" imgH="4064040" progId="MSWordArt.2">
                  <p:embed/>
                </p:oleObj>
              </mc:Choice>
              <mc:Fallback>
                <p:oleObj name="WordArt 3.2" r:id="rId4" imgW="6097680" imgH="4064040" progId="MSWordArt.2">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304800"/>
                        <a:ext cx="5257800" cy="3503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050"/>
          <p:cNvSpPr>
            <a:spLocks noGrp="1" noChangeArrowheads="1"/>
          </p:cNvSpPr>
          <p:nvPr>
            <p:ph type="ctrTitle"/>
          </p:nvPr>
        </p:nvSpPr>
        <p:spPr>
          <a:xfrm>
            <a:off x="685800" y="762000"/>
            <a:ext cx="7772400" cy="5334000"/>
          </a:xfrm>
        </p:spPr>
        <p:txBody>
          <a:bodyPr anchor="ctr"/>
          <a:lstStyle/>
          <a:p>
            <a:r>
              <a:rPr lang="en-US" altLang="en-US" sz="9600" b="1" dirty="0">
                <a:effectLst>
                  <a:outerShdw blurRad="38100" dist="38100" dir="2700000" algn="tl">
                    <a:srgbClr val="000000"/>
                  </a:outerShdw>
                </a:effectLst>
                <a:latin typeface="Arial Narrow" panose="020B0606020202030204" pitchFamily="34" charset="0"/>
              </a:rPr>
              <a:t>Falls</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ChangeArrowheads="1"/>
          </p:cNvSpPr>
          <p:nvPr/>
        </p:nvSpPr>
        <p:spPr bwMode="auto">
          <a:xfrm>
            <a:off x="685800" y="609600"/>
            <a:ext cx="7772400" cy="533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defRPr>
            </a:lvl1pPr>
            <a:lvl2pPr algn="ctr">
              <a:defRPr sz="4400">
                <a:solidFill>
                  <a:schemeClr val="tx2"/>
                </a:solidFill>
                <a:latin typeface="Times New Roman" panose="02020603050405020304" pitchFamily="18" charset="0"/>
              </a:defRPr>
            </a:lvl2pPr>
            <a:lvl3pPr algn="ctr">
              <a:defRPr sz="4400">
                <a:solidFill>
                  <a:schemeClr val="tx2"/>
                </a:solidFill>
                <a:latin typeface="Times New Roman" panose="02020603050405020304" pitchFamily="18" charset="0"/>
              </a:defRPr>
            </a:lvl3pPr>
            <a:lvl4pPr algn="ctr">
              <a:defRPr sz="4400">
                <a:solidFill>
                  <a:schemeClr val="tx2"/>
                </a:solidFill>
                <a:latin typeface="Times New Roman" panose="02020603050405020304" pitchFamily="18" charset="0"/>
              </a:defRPr>
            </a:lvl4pPr>
            <a:lvl5pPr algn="ctr">
              <a:defRPr sz="4400">
                <a:solidFill>
                  <a:schemeClr val="tx2"/>
                </a:solidFill>
                <a:latin typeface="Times New Roman" panose="02020603050405020304" pitchFamily="18" charset="0"/>
              </a:defRPr>
            </a:lvl5pPr>
            <a:lvl6pPr marL="457200" algn="ctr" eaLnBrk="0" fontAlgn="base" hangingPunct="0">
              <a:spcBef>
                <a:spcPct val="0"/>
              </a:spcBef>
              <a:spcAft>
                <a:spcPct val="0"/>
              </a:spcAft>
              <a:defRPr sz="4400">
                <a:solidFill>
                  <a:schemeClr val="tx2"/>
                </a:solidFill>
                <a:latin typeface="Times New Roman" panose="02020603050405020304" pitchFamily="18" charset="0"/>
              </a:defRPr>
            </a:lvl6pPr>
            <a:lvl7pPr marL="914400" algn="ctr" eaLnBrk="0" fontAlgn="base" hangingPunct="0">
              <a:spcBef>
                <a:spcPct val="0"/>
              </a:spcBef>
              <a:spcAft>
                <a:spcPct val="0"/>
              </a:spcAft>
              <a:defRPr sz="4400">
                <a:solidFill>
                  <a:schemeClr val="tx2"/>
                </a:solidFill>
                <a:latin typeface="Times New Roman" panose="02020603050405020304" pitchFamily="18" charset="0"/>
              </a:defRPr>
            </a:lvl7pPr>
            <a:lvl8pPr marL="1371600" algn="ctr" eaLnBrk="0" fontAlgn="base" hangingPunct="0">
              <a:spcBef>
                <a:spcPct val="0"/>
              </a:spcBef>
              <a:spcAft>
                <a:spcPct val="0"/>
              </a:spcAft>
              <a:defRPr sz="4400">
                <a:solidFill>
                  <a:schemeClr val="tx2"/>
                </a:solidFill>
                <a:latin typeface="Times New Roman" panose="02020603050405020304" pitchFamily="18" charset="0"/>
              </a:defRPr>
            </a:lvl8pPr>
            <a:lvl9pPr marL="1828800" algn="ctr" eaLnBrk="0" fontAlgn="base" hangingPunct="0">
              <a:spcBef>
                <a:spcPct val="0"/>
              </a:spcBef>
              <a:spcAft>
                <a:spcPct val="0"/>
              </a:spcAft>
              <a:defRPr sz="4400">
                <a:solidFill>
                  <a:schemeClr val="tx2"/>
                </a:solidFill>
                <a:latin typeface="Times New Roman" panose="02020603050405020304" pitchFamily="18" charset="0"/>
              </a:defRPr>
            </a:lvl9pPr>
          </a:lstStyle>
          <a:p>
            <a:r>
              <a:rPr lang="en-US" altLang="en-US" sz="9600" b="1">
                <a:effectLst>
                  <a:outerShdw blurRad="38100" dist="38100" dir="2700000" algn="tl">
                    <a:srgbClr val="000000"/>
                  </a:outerShdw>
                </a:effectLst>
                <a:latin typeface="Arial Narrow" panose="020B0606020202030204" pitchFamily="34" charset="0"/>
              </a:rPr>
              <a:t>FINAL CATEGORY</a:t>
            </a:r>
          </a:p>
        </p:txBody>
      </p:sp>
      <p:sp>
        <p:nvSpPr>
          <p:cNvPr id="89091" name="AutoShape 3">
            <a:hlinkClick r:id="rId2" action="ppaction://hlinksldjump"/>
          </p:cNvPr>
          <p:cNvSpPr>
            <a:spLocks noChangeArrowheads="1"/>
          </p:cNvSpPr>
          <p:nvPr/>
        </p:nvSpPr>
        <p:spPr bwMode="auto">
          <a:xfrm>
            <a:off x="80010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FINAL CATEGORY</a:t>
            </a:r>
          </a:p>
        </p:txBody>
      </p:sp>
      <p:sp>
        <p:nvSpPr>
          <p:cNvPr id="90115" name="Text Box 3"/>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This famous senior invented bifocal glasses at the age of 78</a:t>
            </a:r>
          </a:p>
        </p:txBody>
      </p:sp>
      <p:sp>
        <p:nvSpPr>
          <p:cNvPr id="90116"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90117" name="thinktheme.wav"/>
          <p:cNvPicPr>
            <a:picLocks noChangeAspect="1" noChangeArrowheads="1"/>
          </p:cNvPicPr>
          <p:nvPr>
            <a:audioFile r:link="rId1"/>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90118" name="AutoShape 6">
            <a:hlinkClick r:id="rId5"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1" fill="hold"/>
                                        <p:tgtEl>
                                          <p:spTgt spid="9011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90117"/>
                </p:tgtEl>
              </p:cMediaNode>
            </p:audio>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ext Box 2"/>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endParaRPr lang="en-US" altLang="en-US" sz="4800" dirty="0">
              <a:effectLst>
                <a:outerShdw blurRad="38100" dist="38100" dir="2700000" algn="tl">
                  <a:srgbClr val="000000"/>
                </a:outerShdw>
              </a:effectLst>
              <a:latin typeface="Enchanted" pitchFamily="18" charset="0"/>
            </a:endParaRPr>
          </a:p>
          <a:p>
            <a:pPr algn="ctr"/>
            <a:endParaRPr lang="en-US" altLang="en-US" sz="4800" dirty="0">
              <a:effectLst>
                <a:outerShdw blurRad="38100" dist="38100" dir="2700000" algn="tl">
                  <a:srgbClr val="000000"/>
                </a:outerShdw>
              </a:effectLst>
              <a:latin typeface="Enchanted" pitchFamily="18" charset="0"/>
            </a:endParaRPr>
          </a:p>
          <a:p>
            <a:pPr algn="ctr"/>
            <a:endParaRPr lang="en-US" altLang="en-US" sz="4800" dirty="0">
              <a:effectLst>
                <a:outerShdw blurRad="38100" dist="38100" dir="2700000" algn="tl">
                  <a:srgbClr val="000000"/>
                </a:outerShdw>
              </a:effectLst>
              <a:latin typeface="Enchanted" pitchFamily="18" charset="0"/>
            </a:endParaRPr>
          </a:p>
          <a:p>
            <a:pPr algn="ctr"/>
            <a:r>
              <a:rPr lang="en-US" altLang="en-US" sz="4800" dirty="0">
                <a:effectLst>
                  <a:outerShdw blurRad="38100" dist="38100" dir="2700000" algn="tl">
                    <a:srgbClr val="000000"/>
                  </a:outerShdw>
                </a:effectLst>
                <a:latin typeface="Enchanted" pitchFamily="18" charset="0"/>
              </a:rPr>
              <a:t>Benjamin Franklin</a:t>
            </a:r>
          </a:p>
          <a:p>
            <a:pPr algn="ctr"/>
            <a:endParaRPr lang="en-US" altLang="en-US" sz="4800" dirty="0">
              <a:effectLst>
                <a:outerShdw blurRad="38100" dist="38100" dir="2700000" algn="tl">
                  <a:srgbClr val="000000"/>
                </a:outerShdw>
              </a:effectLst>
              <a:latin typeface="Enchanted" pitchFamily="18" charset="0"/>
            </a:endParaRPr>
          </a:p>
          <a:p>
            <a:r>
              <a:rPr lang="en-US" altLang="en-US" sz="3200" dirty="0">
                <a:effectLst>
                  <a:outerShdw blurRad="38100" dist="38100" dir="2700000" algn="tl">
                    <a:srgbClr val="000000"/>
                  </a:outerShdw>
                </a:effectLst>
                <a:latin typeface="Enchanted" pitchFamily="18" charset="0"/>
              </a:rPr>
              <a:t>Inventor, statesman, and ambassador invented bifocal glasses when he was 78 years old!</a:t>
            </a:r>
          </a:p>
        </p:txBody>
      </p:sp>
      <p:sp>
        <p:nvSpPr>
          <p:cNvPr id="91139" name="Text Box 3"/>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FINAL CATEGORY</a:t>
            </a:r>
          </a:p>
        </p:txBody>
      </p:sp>
      <p:sp>
        <p:nvSpPr>
          <p:cNvPr id="91140" name="AutoShape 4">
            <a:hlinkClick r:id="rId2" action="ppaction://hlinksldjump"/>
          </p:cNvPr>
          <p:cNvSpPr>
            <a:spLocks noChangeArrowheads="1"/>
          </p:cNvSpPr>
          <p:nvPr/>
        </p:nvSpPr>
        <p:spPr bwMode="auto">
          <a:xfrm>
            <a:off x="7924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pic>
        <p:nvPicPr>
          <p:cNvPr id="2" name="Picture 1"/>
          <p:cNvPicPr>
            <a:picLocks noChangeAspect="1"/>
          </p:cNvPicPr>
          <p:nvPr/>
        </p:nvPicPr>
        <p:blipFill>
          <a:blip r:embed="rId3"/>
          <a:stretch>
            <a:fillRect/>
          </a:stretch>
        </p:blipFill>
        <p:spPr>
          <a:xfrm>
            <a:off x="6158724" y="457200"/>
            <a:ext cx="2094231" cy="2590800"/>
          </a:xfrm>
          <a:prstGeom prst="rect">
            <a:avLst/>
          </a:prstGeom>
        </p:spPr>
      </p:pic>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ctrTitle"/>
          </p:nvPr>
        </p:nvSpPr>
        <p:spPr>
          <a:xfrm>
            <a:off x="685800" y="2286000"/>
            <a:ext cx="7772400" cy="1143000"/>
          </a:xfrm>
        </p:spPr>
        <p:txBody>
          <a:bodyPr anchor="ctr"/>
          <a:lstStyle/>
          <a:p>
            <a:r>
              <a:rPr lang="en-US" altLang="en-US" sz="4400">
                <a:effectLst>
                  <a:outerShdw blurRad="38100" dist="38100" dir="2700000" algn="tl">
                    <a:srgbClr val="000000"/>
                  </a:outerShdw>
                </a:effectLst>
              </a:rPr>
              <a:t>END OF GAME</a:t>
            </a:r>
            <a:endParaRPr lang="en-US" altLang="en-US" sz="4400"/>
          </a:p>
        </p:txBody>
      </p:sp>
      <p:sp>
        <p:nvSpPr>
          <p:cNvPr id="87043" name="Rectangle 3"/>
          <p:cNvSpPr>
            <a:spLocks noGrp="1" noChangeArrowheads="1"/>
          </p:cNvSpPr>
          <p:nvPr>
            <p:ph type="subTitle" idx="1"/>
          </p:nvPr>
        </p:nvSpPr>
        <p:spPr>
          <a:xfrm>
            <a:off x="1371600" y="3886200"/>
            <a:ext cx="6400800" cy="1752600"/>
          </a:xfrm>
        </p:spPr>
        <p:txBody>
          <a:bodyPr/>
          <a:lstStyle/>
          <a:p>
            <a:r>
              <a:rPr lang="en-US" altLang="en-US" sz="3200"/>
              <a:t>Daily Doubles and </a:t>
            </a:r>
          </a:p>
          <a:p>
            <a:r>
              <a:rPr lang="en-US" altLang="en-US" sz="3200"/>
              <a:t>usage notes follow...</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658" name="Object 2"/>
          <p:cNvGraphicFramePr>
            <a:graphicFrameLocks noChangeAspect="1"/>
          </p:cNvGraphicFramePr>
          <p:nvPr/>
        </p:nvGraphicFramePr>
        <p:xfrm>
          <a:off x="609600" y="685800"/>
          <a:ext cx="8002588" cy="5334000"/>
        </p:xfrm>
        <a:graphic>
          <a:graphicData uri="http://schemas.openxmlformats.org/presentationml/2006/ole">
            <mc:AlternateContent xmlns:mc="http://schemas.openxmlformats.org/markup-compatibility/2006">
              <mc:Choice xmlns:v="urn:schemas-microsoft-com:vml" Requires="v">
                <p:oleObj spid="_x0000_s96289" name="WordArt 3.2" r:id="rId4" imgW="6097680" imgH="4064040" progId="MSWordArt.2">
                  <p:embed/>
                </p:oleObj>
              </mc:Choice>
              <mc:Fallback>
                <p:oleObj name="WordArt 3.2" r:id="rId4" imgW="6097680" imgH="4064040" progId="MSWordArt.2">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685800"/>
                        <a:ext cx="8002588" cy="533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0659" name="AutoShape 3">
            <a:hlinkClick r:id="" action="ppaction://noaction" highlightClick="1"/>
          </p:cNvPr>
          <p:cNvSpPr>
            <a:spLocks noChangeArrowheads="1"/>
          </p:cNvSpPr>
          <p:nvPr/>
        </p:nvSpPr>
        <p:spPr bwMode="auto">
          <a:xfrm>
            <a:off x="8305800" y="6096000"/>
            <a:ext cx="609600" cy="533400"/>
          </a:xfrm>
          <a:prstGeom prst="actionButtonForwardNext">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0660" name="Picture 4">
            <a:hlinkClick r:id="" action="ppaction://ole?verb=0"/>
          </p:cNvPr>
          <p:cNvPicPr>
            <a:picLocks noChangeAspect="1" noChangeArrowheads="1"/>
          </p:cNvPicPr>
          <p:nvPr>
            <a:wavAudioFile r:embed="rId2" name="dailydouble.wav"/>
          </p:nvPr>
        </p:nvPicPr>
        <p:blipFill>
          <a:blip r:embed="rId6">
            <a:extLst>
              <a:ext uri="{28A0092B-C50C-407E-A947-70E740481C1C}">
                <a14:useLocalDpi xmlns:a14="http://schemas.microsoft.com/office/drawing/2010/main" val="0"/>
              </a:ext>
            </a:extLst>
          </a:blip>
          <a:srcRect/>
          <a:stretch>
            <a:fillRect/>
          </a:stretch>
        </p:blipFill>
        <p:spPr bwMode="auto">
          <a:xfrm>
            <a:off x="228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70661" name="AutoShape 5">
            <a:hlinkClick r:id="rId7" action="ppaction://hlinksldjump"/>
          </p:cNvPr>
          <p:cNvSpPr>
            <a:spLocks noChangeArrowheads="1"/>
          </p:cNvSpPr>
          <p:nvPr/>
        </p:nvSpPr>
        <p:spPr bwMode="auto">
          <a:xfrm>
            <a:off x="2286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70660"/>
                                        </p:tgtEl>
                                        <p:attrNameLst>
                                          <p:attrName>style.visibility</p:attrName>
                                        </p:attrNameLst>
                                      </p:cBhvr>
                                      <p:to>
                                        <p:strVal val="visible"/>
                                      </p:to>
                                    </p:set>
                                  </p:childTnLst>
                                  <p:subTnLst>
                                    <p:set>
                                      <p:cBhvr override="childStyle">
                                        <p:cTn dur="1" fill="hold" display="0" masterRel="sameClick" afterEffect="1">
                                          <p:stCondLst>
                                            <p:cond evt="end" delay="0">
                                              <p:tn val="5"/>
                                            </p:cond>
                                          </p:stCondLst>
                                        </p:cTn>
                                        <p:tgtEl>
                                          <p:spTgt spid="70660"/>
                                        </p:tgtEl>
                                        <p:attrNameLst>
                                          <p:attrName>style.visibility</p:attrName>
                                        </p:attrNameLst>
                                      </p:cBhvr>
                                      <p:to>
                                        <p:strVal val="hidden"/>
                                      </p:to>
                                    </p:set>
                                  </p:subTnLst>
                                </p:cTn>
                              </p:par>
                            </p:childTnLst>
                          </p:cTn>
                        </p:par>
                        <p:par>
                          <p:cTn id="7" fill="hold" nodeType="afterGroup">
                            <p:stCondLst>
                              <p:cond delay="500"/>
                            </p:stCondLst>
                            <p:childTnLst>
                              <p:par>
                                <p:cTn id="8" presetID="1" presetClass="mediacall" presetSubtype="0" fill="hold" nodeType="afterEffect">
                                  <p:stCondLst>
                                    <p:cond delay="0"/>
                                  </p:stCondLst>
                                  <p:childTnLst>
                                    <p:cmd type="call" cmd="playFrom(0.0)">
                                      <p:cBhvr>
                                        <p:cTn id="9" dur="1" fill="hold"/>
                                        <p:tgtEl>
                                          <p:spTgt spid="7066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0" fill="hold" display="0">
                  <p:stCondLst>
                    <p:cond delay="indefinite"/>
                  </p:stCondLst>
                  <p:endCondLst>
                    <p:cond evt="onStopAudio" delay="0">
                      <p:tgtEl>
                        <p:sldTgt/>
                      </p:tgtEl>
                    </p:cond>
                  </p:endCondLst>
                </p:cTn>
                <p:tgtEl>
                  <p:spTgt spid="70660"/>
                </p:tgtEl>
              </p:cMediaNode>
            </p:audio>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682" name="Object 2"/>
          <p:cNvGraphicFramePr>
            <a:graphicFrameLocks noChangeAspect="1"/>
          </p:cNvGraphicFramePr>
          <p:nvPr/>
        </p:nvGraphicFramePr>
        <p:xfrm>
          <a:off x="609600" y="685800"/>
          <a:ext cx="8002588" cy="5334000"/>
        </p:xfrm>
        <a:graphic>
          <a:graphicData uri="http://schemas.openxmlformats.org/presentationml/2006/ole">
            <mc:AlternateContent xmlns:mc="http://schemas.openxmlformats.org/markup-compatibility/2006">
              <mc:Choice xmlns:v="urn:schemas-microsoft-com:vml" Requires="v">
                <p:oleObj spid="_x0000_s97313" name="WordArt 3.2" r:id="rId4" imgW="6097680" imgH="4064040" progId="MSWordArt.2">
                  <p:embed/>
                </p:oleObj>
              </mc:Choice>
              <mc:Fallback>
                <p:oleObj name="WordArt 3.2" r:id="rId4" imgW="6097680" imgH="4064040" progId="MSWordArt.2">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685800"/>
                        <a:ext cx="8002588" cy="533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1683" name="AutoShape 3">
            <a:hlinkClick r:id="" action="ppaction://noaction" highlightClick="1"/>
          </p:cNvPr>
          <p:cNvSpPr>
            <a:spLocks noChangeArrowheads="1"/>
          </p:cNvSpPr>
          <p:nvPr/>
        </p:nvSpPr>
        <p:spPr bwMode="auto">
          <a:xfrm>
            <a:off x="8305800" y="6096000"/>
            <a:ext cx="609600" cy="533400"/>
          </a:xfrm>
          <a:prstGeom prst="actionButtonForwardNext">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1684" name="Picture 4">
            <a:hlinkClick r:id="" action="ppaction://ole?verb=0"/>
          </p:cNvPr>
          <p:cNvPicPr>
            <a:picLocks noChangeAspect="1" noChangeArrowheads="1"/>
          </p:cNvPicPr>
          <p:nvPr>
            <a:wavAudioFile r:embed="rId2" name="dailydouble.wav"/>
          </p:nvPr>
        </p:nvPicPr>
        <p:blipFill>
          <a:blip r:embed="rId6">
            <a:extLst>
              <a:ext uri="{28A0092B-C50C-407E-A947-70E740481C1C}">
                <a14:useLocalDpi xmlns:a14="http://schemas.microsoft.com/office/drawing/2010/main" val="0"/>
              </a:ext>
            </a:extLst>
          </a:blip>
          <a:srcRect/>
          <a:stretch>
            <a:fillRect/>
          </a:stretch>
        </p:blipFill>
        <p:spPr bwMode="auto">
          <a:xfrm>
            <a:off x="228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71685" name="AutoShape 5">
            <a:hlinkClick r:id="rId7" action="ppaction://hlinksldjump"/>
          </p:cNvPr>
          <p:cNvSpPr>
            <a:spLocks noChangeArrowheads="1"/>
          </p:cNvSpPr>
          <p:nvPr/>
        </p:nvSpPr>
        <p:spPr bwMode="auto">
          <a:xfrm>
            <a:off x="2286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71684"/>
                                        </p:tgtEl>
                                        <p:attrNameLst>
                                          <p:attrName>style.visibility</p:attrName>
                                        </p:attrNameLst>
                                      </p:cBhvr>
                                      <p:to>
                                        <p:strVal val="visible"/>
                                      </p:to>
                                    </p:set>
                                  </p:childTnLst>
                                  <p:subTnLst>
                                    <p:set>
                                      <p:cBhvr override="childStyle">
                                        <p:cTn dur="1" fill="hold" display="0" masterRel="sameClick" afterEffect="1">
                                          <p:stCondLst>
                                            <p:cond evt="end" delay="0">
                                              <p:tn val="5"/>
                                            </p:cond>
                                          </p:stCondLst>
                                        </p:cTn>
                                        <p:tgtEl>
                                          <p:spTgt spid="71684"/>
                                        </p:tgtEl>
                                        <p:attrNameLst>
                                          <p:attrName>style.visibility</p:attrName>
                                        </p:attrNameLst>
                                      </p:cBhvr>
                                      <p:to>
                                        <p:strVal val="hidden"/>
                                      </p:to>
                                    </p:set>
                                  </p:subTnLst>
                                </p:cTn>
                              </p:par>
                            </p:childTnLst>
                          </p:cTn>
                        </p:par>
                        <p:par>
                          <p:cTn id="7" fill="hold" nodeType="afterGroup">
                            <p:stCondLst>
                              <p:cond delay="500"/>
                            </p:stCondLst>
                            <p:childTnLst>
                              <p:par>
                                <p:cTn id="8" presetID="1" presetClass="mediacall" presetSubtype="0" fill="hold" nodeType="afterEffect">
                                  <p:stCondLst>
                                    <p:cond delay="0"/>
                                  </p:stCondLst>
                                  <p:childTnLst>
                                    <p:cmd type="call" cmd="playFrom(0.0)">
                                      <p:cBhvr>
                                        <p:cTn id="9" dur="1" fill="hold"/>
                                        <p:tgtEl>
                                          <p:spTgt spid="7168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0" fill="hold" display="0">
                  <p:stCondLst>
                    <p:cond delay="indefinite"/>
                  </p:stCondLst>
                  <p:endCondLst>
                    <p:cond evt="onStopAudio" delay="0">
                      <p:tgtEl>
                        <p:sldTgt/>
                      </p:tgtEl>
                    </p:cond>
                  </p:endCondLst>
                </p:cTn>
                <p:tgtEl>
                  <p:spTgt spid="71684"/>
                </p:tgtEl>
              </p:cMediaNode>
            </p:audio>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2946" name="Object 2"/>
          <p:cNvGraphicFramePr>
            <a:graphicFrameLocks noChangeAspect="1"/>
          </p:cNvGraphicFramePr>
          <p:nvPr/>
        </p:nvGraphicFramePr>
        <p:xfrm>
          <a:off x="609600" y="685800"/>
          <a:ext cx="8002588" cy="5334000"/>
        </p:xfrm>
        <a:graphic>
          <a:graphicData uri="http://schemas.openxmlformats.org/presentationml/2006/ole">
            <mc:AlternateContent xmlns:mc="http://schemas.openxmlformats.org/markup-compatibility/2006">
              <mc:Choice xmlns:v="urn:schemas-microsoft-com:vml" Requires="v">
                <p:oleObj spid="_x0000_s98370" name="WordArt 3.2" r:id="rId4" imgW="6097680" imgH="4064040" progId="MSWordArt.2">
                  <p:embed/>
                </p:oleObj>
              </mc:Choice>
              <mc:Fallback>
                <p:oleObj name="WordArt 3.2" r:id="rId4" imgW="6097680" imgH="4064040" progId="MSWordArt.2">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685800"/>
                        <a:ext cx="8002588" cy="533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2947" name="AutoShape 3">
            <a:hlinkClick r:id="" action="ppaction://noaction" highlightClick="1"/>
          </p:cNvPr>
          <p:cNvSpPr>
            <a:spLocks noChangeArrowheads="1"/>
          </p:cNvSpPr>
          <p:nvPr/>
        </p:nvSpPr>
        <p:spPr bwMode="auto">
          <a:xfrm>
            <a:off x="8305800" y="6096000"/>
            <a:ext cx="609600" cy="533400"/>
          </a:xfrm>
          <a:prstGeom prst="actionButtonForwardNext">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82948" name="Picture 4">
            <a:hlinkClick r:id="" action="ppaction://ole?verb=0"/>
          </p:cNvPr>
          <p:cNvPicPr>
            <a:picLocks noChangeAspect="1" noChangeArrowheads="1"/>
          </p:cNvPicPr>
          <p:nvPr>
            <a:wavAudioFile r:embed="rId2" name="dailydouble.wav"/>
          </p:nvPr>
        </p:nvPicPr>
        <p:blipFill>
          <a:blip r:embed="rId6">
            <a:extLst>
              <a:ext uri="{28A0092B-C50C-407E-A947-70E740481C1C}">
                <a14:useLocalDpi xmlns:a14="http://schemas.microsoft.com/office/drawing/2010/main" val="0"/>
              </a:ext>
            </a:extLst>
          </a:blip>
          <a:srcRect/>
          <a:stretch>
            <a:fillRect/>
          </a:stretch>
        </p:blipFill>
        <p:spPr bwMode="auto">
          <a:xfrm>
            <a:off x="228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2949" name="Object 5"/>
          <p:cNvGraphicFramePr>
            <a:graphicFrameLocks noChangeAspect="1"/>
          </p:cNvGraphicFramePr>
          <p:nvPr/>
        </p:nvGraphicFramePr>
        <p:xfrm>
          <a:off x="1066800" y="990600"/>
          <a:ext cx="7011988" cy="4673600"/>
        </p:xfrm>
        <a:graphic>
          <a:graphicData uri="http://schemas.openxmlformats.org/presentationml/2006/ole">
            <mc:AlternateContent xmlns:mc="http://schemas.openxmlformats.org/markup-compatibility/2006">
              <mc:Choice xmlns:v="urn:schemas-microsoft-com:vml" Requires="v">
                <p:oleObj spid="_x0000_s98371" name="WordArt 3.2" r:id="rId7" imgW="6097680" imgH="4064040" progId="MSWordArt.2">
                  <p:embed/>
                </p:oleObj>
              </mc:Choice>
              <mc:Fallback>
                <p:oleObj name="WordArt 3.2" r:id="rId7" imgW="6097680" imgH="4064040" progId="MSWordArt.2">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66800" y="990600"/>
                        <a:ext cx="7011988" cy="467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2950" name="AutoShape 6">
            <a:hlinkClick r:id="rId9" action="ppaction://hlinksldjump"/>
          </p:cNvPr>
          <p:cNvSpPr>
            <a:spLocks noChangeArrowheads="1"/>
          </p:cNvSpPr>
          <p:nvPr/>
        </p:nvSpPr>
        <p:spPr bwMode="auto">
          <a:xfrm>
            <a:off x="2286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82948"/>
                                        </p:tgtEl>
                                        <p:attrNameLst>
                                          <p:attrName>style.visibility</p:attrName>
                                        </p:attrNameLst>
                                      </p:cBhvr>
                                      <p:to>
                                        <p:strVal val="visible"/>
                                      </p:to>
                                    </p:set>
                                  </p:childTnLst>
                                  <p:subTnLst>
                                    <p:set>
                                      <p:cBhvr override="childStyle">
                                        <p:cTn dur="1" fill="hold" display="0" masterRel="sameClick" afterEffect="1">
                                          <p:stCondLst>
                                            <p:cond evt="end" delay="0">
                                              <p:tn val="5"/>
                                            </p:cond>
                                          </p:stCondLst>
                                        </p:cTn>
                                        <p:tgtEl>
                                          <p:spTgt spid="82948"/>
                                        </p:tgtEl>
                                        <p:attrNameLst>
                                          <p:attrName>style.visibility</p:attrName>
                                        </p:attrNameLst>
                                      </p:cBhvr>
                                      <p:to>
                                        <p:strVal val="hidden"/>
                                      </p:to>
                                    </p:set>
                                  </p:subTnLst>
                                </p:cTn>
                              </p:par>
                            </p:childTnLst>
                          </p:cTn>
                        </p:par>
                        <p:par>
                          <p:cTn id="7" fill="hold" nodeType="afterGroup">
                            <p:stCondLst>
                              <p:cond delay="500"/>
                            </p:stCondLst>
                            <p:childTnLst>
                              <p:par>
                                <p:cTn id="8" presetID="1" presetClass="mediacall" presetSubtype="0" fill="hold" nodeType="afterEffect">
                                  <p:stCondLst>
                                    <p:cond delay="0"/>
                                  </p:stCondLst>
                                  <p:childTnLst>
                                    <p:cmd type="call" cmd="playFrom(0.0)">
                                      <p:cBhvr>
                                        <p:cTn id="9" dur="1" fill="hold"/>
                                        <p:tgtEl>
                                          <p:spTgt spid="82948"/>
                                        </p:tgtEl>
                                      </p:cBhvr>
                                    </p:cmd>
                                  </p:childTnLst>
                                </p:cTn>
                              </p:par>
                              <p:par>
                                <p:cTn id="10" presetID="23" presetClass="entr" presetSubtype="528" fill="hold" nodeType="withEffect">
                                  <p:stCondLst>
                                    <p:cond delay="1000"/>
                                  </p:stCondLst>
                                  <p:childTnLst>
                                    <p:set>
                                      <p:cBhvr>
                                        <p:cTn id="11" dur="1" fill="hold">
                                          <p:stCondLst>
                                            <p:cond delay="0"/>
                                          </p:stCondLst>
                                        </p:cTn>
                                        <p:tgtEl>
                                          <p:spTgt spid="82949"/>
                                        </p:tgtEl>
                                        <p:attrNameLst>
                                          <p:attrName>style.visibility</p:attrName>
                                        </p:attrNameLst>
                                      </p:cBhvr>
                                      <p:to>
                                        <p:strVal val="visible"/>
                                      </p:to>
                                    </p:set>
                                    <p:anim calcmode="lin" valueType="num">
                                      <p:cBhvr>
                                        <p:cTn id="12" dur="500" fill="hold"/>
                                        <p:tgtEl>
                                          <p:spTgt spid="82949"/>
                                        </p:tgtEl>
                                        <p:attrNameLst>
                                          <p:attrName>ppt_w</p:attrName>
                                        </p:attrNameLst>
                                      </p:cBhvr>
                                      <p:tavLst>
                                        <p:tav tm="0">
                                          <p:val>
                                            <p:fltVal val="0"/>
                                          </p:val>
                                        </p:tav>
                                        <p:tav tm="100000">
                                          <p:val>
                                            <p:strVal val="#ppt_w"/>
                                          </p:val>
                                        </p:tav>
                                      </p:tavLst>
                                    </p:anim>
                                    <p:anim calcmode="lin" valueType="num">
                                      <p:cBhvr>
                                        <p:cTn id="13" dur="500" fill="hold"/>
                                        <p:tgtEl>
                                          <p:spTgt spid="82949"/>
                                        </p:tgtEl>
                                        <p:attrNameLst>
                                          <p:attrName>ppt_h</p:attrName>
                                        </p:attrNameLst>
                                      </p:cBhvr>
                                      <p:tavLst>
                                        <p:tav tm="0">
                                          <p:val>
                                            <p:fltVal val="0"/>
                                          </p:val>
                                        </p:tav>
                                        <p:tav tm="100000">
                                          <p:val>
                                            <p:strVal val="#ppt_h"/>
                                          </p:val>
                                        </p:tav>
                                      </p:tavLst>
                                    </p:anim>
                                    <p:anim calcmode="lin" valueType="num">
                                      <p:cBhvr>
                                        <p:cTn id="14" dur="500" fill="hold"/>
                                        <p:tgtEl>
                                          <p:spTgt spid="82949"/>
                                        </p:tgtEl>
                                        <p:attrNameLst>
                                          <p:attrName>ppt_x</p:attrName>
                                        </p:attrNameLst>
                                      </p:cBhvr>
                                      <p:tavLst>
                                        <p:tav tm="0">
                                          <p:val>
                                            <p:fltVal val="0.5"/>
                                          </p:val>
                                        </p:tav>
                                        <p:tav tm="100000">
                                          <p:val>
                                            <p:strVal val="#ppt_x"/>
                                          </p:val>
                                        </p:tav>
                                      </p:tavLst>
                                    </p:anim>
                                    <p:anim calcmode="lin" valueType="num">
                                      <p:cBhvr>
                                        <p:cTn id="15" dur="500" fill="hold"/>
                                        <p:tgtEl>
                                          <p:spTgt spid="82949"/>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vol="80000">
                <p:cTn id="16" fill="hold" display="0">
                  <p:stCondLst>
                    <p:cond delay="indefinite"/>
                  </p:stCondLst>
                  <p:endCondLst>
                    <p:cond evt="onStopAudio" delay="0">
                      <p:tgtEl>
                        <p:sldTgt/>
                      </p:tgtEl>
                    </p:cond>
                  </p:endCondLst>
                </p:cTn>
                <p:tgtEl>
                  <p:spTgt spid="82948"/>
                </p:tgtEl>
              </p:cMediaNode>
            </p:audio>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3970" name="Object 2"/>
          <p:cNvGraphicFramePr>
            <a:graphicFrameLocks noChangeAspect="1"/>
          </p:cNvGraphicFramePr>
          <p:nvPr/>
        </p:nvGraphicFramePr>
        <p:xfrm>
          <a:off x="609600" y="685800"/>
          <a:ext cx="8002588" cy="5334000"/>
        </p:xfrm>
        <a:graphic>
          <a:graphicData uri="http://schemas.openxmlformats.org/presentationml/2006/ole">
            <mc:AlternateContent xmlns:mc="http://schemas.openxmlformats.org/markup-compatibility/2006">
              <mc:Choice xmlns:v="urn:schemas-microsoft-com:vml" Requires="v">
                <p:oleObj spid="_x0000_s99394" name="WordArt 3.2" r:id="rId4" imgW="6097680" imgH="4064040" progId="MSWordArt.2">
                  <p:embed/>
                </p:oleObj>
              </mc:Choice>
              <mc:Fallback>
                <p:oleObj name="WordArt 3.2" r:id="rId4" imgW="6097680" imgH="4064040" progId="MSWordArt.2">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685800"/>
                        <a:ext cx="8002588" cy="533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3971" name="AutoShape 3">
            <a:hlinkClick r:id="" action="ppaction://noaction" highlightClick="1"/>
          </p:cNvPr>
          <p:cNvSpPr>
            <a:spLocks noChangeArrowheads="1"/>
          </p:cNvSpPr>
          <p:nvPr/>
        </p:nvSpPr>
        <p:spPr bwMode="auto">
          <a:xfrm>
            <a:off x="8305800" y="6096000"/>
            <a:ext cx="609600" cy="533400"/>
          </a:xfrm>
          <a:prstGeom prst="actionButtonForwardNext">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83972" name="Picture 4">
            <a:hlinkClick r:id="" action="ppaction://ole?verb=0"/>
          </p:cNvPr>
          <p:cNvPicPr>
            <a:picLocks noChangeAspect="1" noChangeArrowheads="1"/>
          </p:cNvPicPr>
          <p:nvPr>
            <a:wavAudioFile r:embed="rId2" name="dailydouble.wav"/>
          </p:nvPr>
        </p:nvPicPr>
        <p:blipFill>
          <a:blip r:embed="rId6">
            <a:extLst>
              <a:ext uri="{28A0092B-C50C-407E-A947-70E740481C1C}">
                <a14:useLocalDpi xmlns:a14="http://schemas.microsoft.com/office/drawing/2010/main" val="0"/>
              </a:ext>
            </a:extLst>
          </a:blip>
          <a:srcRect/>
          <a:stretch>
            <a:fillRect/>
          </a:stretch>
        </p:blipFill>
        <p:spPr bwMode="auto">
          <a:xfrm>
            <a:off x="228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3973" name="Object 5"/>
          <p:cNvGraphicFramePr>
            <a:graphicFrameLocks noChangeAspect="1"/>
          </p:cNvGraphicFramePr>
          <p:nvPr/>
        </p:nvGraphicFramePr>
        <p:xfrm>
          <a:off x="1066800" y="990600"/>
          <a:ext cx="7011988" cy="4673600"/>
        </p:xfrm>
        <a:graphic>
          <a:graphicData uri="http://schemas.openxmlformats.org/presentationml/2006/ole">
            <mc:AlternateContent xmlns:mc="http://schemas.openxmlformats.org/markup-compatibility/2006">
              <mc:Choice xmlns:v="urn:schemas-microsoft-com:vml" Requires="v">
                <p:oleObj spid="_x0000_s99395" name="WordArt 3.2" r:id="rId7" imgW="6099120" imgH="4064040" progId="MSWordArt.2">
                  <p:embed/>
                </p:oleObj>
              </mc:Choice>
              <mc:Fallback>
                <p:oleObj name="WordArt 3.2" r:id="rId7" imgW="6099120" imgH="4064040" progId="MSWordArt.2">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66800" y="990600"/>
                        <a:ext cx="7011988" cy="467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3974" name="AutoShape 6">
            <a:hlinkClick r:id="rId9" action="ppaction://hlinksldjump"/>
          </p:cNvPr>
          <p:cNvSpPr>
            <a:spLocks noChangeArrowheads="1"/>
          </p:cNvSpPr>
          <p:nvPr/>
        </p:nvSpPr>
        <p:spPr bwMode="auto">
          <a:xfrm>
            <a:off x="2286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3399FF"/>
                </a:solidFill>
                <a:latin typeface="Transistor" pitchFamily="2" charset="0"/>
              </a:rPr>
              <a:t>$</a:t>
            </a:r>
            <a:endParaRPr lang="en-US" altLang="en-US">
              <a:solidFill>
                <a:srgbClr val="3399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83972"/>
                                        </p:tgtEl>
                                        <p:attrNameLst>
                                          <p:attrName>style.visibility</p:attrName>
                                        </p:attrNameLst>
                                      </p:cBhvr>
                                      <p:to>
                                        <p:strVal val="visible"/>
                                      </p:to>
                                    </p:set>
                                  </p:childTnLst>
                                  <p:subTnLst>
                                    <p:set>
                                      <p:cBhvr override="childStyle">
                                        <p:cTn dur="1" fill="hold" display="0" masterRel="sameClick" afterEffect="1">
                                          <p:stCondLst>
                                            <p:cond evt="end" delay="0">
                                              <p:tn val="5"/>
                                            </p:cond>
                                          </p:stCondLst>
                                        </p:cTn>
                                        <p:tgtEl>
                                          <p:spTgt spid="83972"/>
                                        </p:tgtEl>
                                        <p:attrNameLst>
                                          <p:attrName>style.visibility</p:attrName>
                                        </p:attrNameLst>
                                      </p:cBhvr>
                                      <p:to>
                                        <p:strVal val="hidden"/>
                                      </p:to>
                                    </p:set>
                                  </p:subTnLst>
                                </p:cTn>
                              </p:par>
                            </p:childTnLst>
                          </p:cTn>
                        </p:par>
                        <p:par>
                          <p:cTn id="7" fill="hold" nodeType="afterGroup">
                            <p:stCondLst>
                              <p:cond delay="500"/>
                            </p:stCondLst>
                            <p:childTnLst>
                              <p:par>
                                <p:cTn id="8" presetID="1" presetClass="mediacall" presetSubtype="0" fill="hold" nodeType="afterEffect">
                                  <p:stCondLst>
                                    <p:cond delay="0"/>
                                  </p:stCondLst>
                                  <p:childTnLst>
                                    <p:cmd type="call" cmd="playFrom(0.0)">
                                      <p:cBhvr>
                                        <p:cTn id="9" dur="1" fill="hold"/>
                                        <p:tgtEl>
                                          <p:spTgt spid="83972"/>
                                        </p:tgtEl>
                                      </p:cBhvr>
                                    </p:cmd>
                                  </p:childTnLst>
                                </p:cTn>
                              </p:par>
                              <p:par>
                                <p:cTn id="10" presetID="23" presetClass="entr" presetSubtype="528" fill="hold" nodeType="withEffect">
                                  <p:stCondLst>
                                    <p:cond delay="1000"/>
                                  </p:stCondLst>
                                  <p:childTnLst>
                                    <p:set>
                                      <p:cBhvr>
                                        <p:cTn id="11" dur="1" fill="hold">
                                          <p:stCondLst>
                                            <p:cond delay="0"/>
                                          </p:stCondLst>
                                        </p:cTn>
                                        <p:tgtEl>
                                          <p:spTgt spid="83973"/>
                                        </p:tgtEl>
                                        <p:attrNameLst>
                                          <p:attrName>style.visibility</p:attrName>
                                        </p:attrNameLst>
                                      </p:cBhvr>
                                      <p:to>
                                        <p:strVal val="visible"/>
                                      </p:to>
                                    </p:set>
                                    <p:anim calcmode="lin" valueType="num">
                                      <p:cBhvr>
                                        <p:cTn id="12" dur="500" fill="hold"/>
                                        <p:tgtEl>
                                          <p:spTgt spid="83973"/>
                                        </p:tgtEl>
                                        <p:attrNameLst>
                                          <p:attrName>ppt_w</p:attrName>
                                        </p:attrNameLst>
                                      </p:cBhvr>
                                      <p:tavLst>
                                        <p:tav tm="0">
                                          <p:val>
                                            <p:fltVal val="0"/>
                                          </p:val>
                                        </p:tav>
                                        <p:tav tm="100000">
                                          <p:val>
                                            <p:strVal val="#ppt_w"/>
                                          </p:val>
                                        </p:tav>
                                      </p:tavLst>
                                    </p:anim>
                                    <p:anim calcmode="lin" valueType="num">
                                      <p:cBhvr>
                                        <p:cTn id="13" dur="500" fill="hold"/>
                                        <p:tgtEl>
                                          <p:spTgt spid="83973"/>
                                        </p:tgtEl>
                                        <p:attrNameLst>
                                          <p:attrName>ppt_h</p:attrName>
                                        </p:attrNameLst>
                                      </p:cBhvr>
                                      <p:tavLst>
                                        <p:tav tm="0">
                                          <p:val>
                                            <p:fltVal val="0"/>
                                          </p:val>
                                        </p:tav>
                                        <p:tav tm="100000">
                                          <p:val>
                                            <p:strVal val="#ppt_h"/>
                                          </p:val>
                                        </p:tav>
                                      </p:tavLst>
                                    </p:anim>
                                    <p:anim calcmode="lin" valueType="num">
                                      <p:cBhvr>
                                        <p:cTn id="14" dur="500" fill="hold"/>
                                        <p:tgtEl>
                                          <p:spTgt spid="83973"/>
                                        </p:tgtEl>
                                        <p:attrNameLst>
                                          <p:attrName>ppt_x</p:attrName>
                                        </p:attrNameLst>
                                      </p:cBhvr>
                                      <p:tavLst>
                                        <p:tav tm="0">
                                          <p:val>
                                            <p:fltVal val="0.5"/>
                                          </p:val>
                                        </p:tav>
                                        <p:tav tm="100000">
                                          <p:val>
                                            <p:strVal val="#ppt_x"/>
                                          </p:val>
                                        </p:tav>
                                      </p:tavLst>
                                    </p:anim>
                                    <p:anim calcmode="lin" valueType="num">
                                      <p:cBhvr>
                                        <p:cTn id="15" dur="500" fill="hold"/>
                                        <p:tgtEl>
                                          <p:spTgt spid="83973"/>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vol="80000">
                <p:cTn id="16" fill="hold" display="0">
                  <p:stCondLst>
                    <p:cond delay="indefinite"/>
                  </p:stCondLst>
                  <p:endCondLst>
                    <p:cond evt="onStopAudio" delay="0">
                      <p:tgtEl>
                        <p:sldTgt/>
                      </p:tgtEl>
                    </p:cond>
                  </p:endCondLst>
                </p:cTn>
                <p:tgtEl>
                  <p:spTgt spid="83972"/>
                </p:tgtEl>
              </p:cMediaNode>
            </p:audio>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ext Box 2"/>
          <p:cNvSpPr txBox="1">
            <a:spLocks noChangeArrowheads="1"/>
          </p:cNvSpPr>
          <p:nvPr/>
        </p:nvSpPr>
        <p:spPr bwMode="auto">
          <a:xfrm>
            <a:off x="838200" y="381000"/>
            <a:ext cx="7239000" cy="685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en-US" sz="3600"/>
              <a:t>Contestant 1</a:t>
            </a:r>
          </a:p>
        </p:txBody>
      </p:sp>
      <p:sp>
        <p:nvSpPr>
          <p:cNvPr id="94211" name="Text Box 3"/>
          <p:cNvSpPr txBox="1">
            <a:spLocks noChangeArrowheads="1"/>
          </p:cNvSpPr>
          <p:nvPr/>
        </p:nvSpPr>
        <p:spPr bwMode="auto">
          <a:xfrm>
            <a:off x="838200" y="2438400"/>
            <a:ext cx="7239000" cy="685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en-US" sz="3600"/>
              <a:t>Contestant 2</a:t>
            </a:r>
          </a:p>
        </p:txBody>
      </p:sp>
      <p:sp>
        <p:nvSpPr>
          <p:cNvPr id="94212" name="Text Box 4"/>
          <p:cNvSpPr txBox="1">
            <a:spLocks noChangeArrowheads="1"/>
          </p:cNvSpPr>
          <p:nvPr/>
        </p:nvSpPr>
        <p:spPr bwMode="auto">
          <a:xfrm>
            <a:off x="838200" y="4495800"/>
            <a:ext cx="7239000" cy="685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en-US" sz="3600"/>
              <a:t>Contestant 3</a:t>
            </a:r>
          </a:p>
        </p:txBody>
      </p:sp>
      <p:sp>
        <p:nvSpPr>
          <p:cNvPr id="94213" name="Text Box 5"/>
          <p:cNvSpPr txBox="1">
            <a:spLocks noChangeArrowheads="1"/>
          </p:cNvSpPr>
          <p:nvPr/>
        </p:nvSpPr>
        <p:spPr bwMode="auto">
          <a:xfrm>
            <a:off x="3200400" y="1295400"/>
            <a:ext cx="465138"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4800">
                <a:latin typeface="Transistor" pitchFamily="2" charset="0"/>
              </a:rPr>
              <a:t>$</a:t>
            </a:r>
          </a:p>
        </p:txBody>
      </p:sp>
      <p:sp>
        <p:nvSpPr>
          <p:cNvPr id="94214" name="Text Box 6"/>
          <p:cNvSpPr txBox="1">
            <a:spLocks noChangeArrowheads="1"/>
          </p:cNvSpPr>
          <p:nvPr/>
        </p:nvSpPr>
        <p:spPr bwMode="auto">
          <a:xfrm>
            <a:off x="3200400" y="3352800"/>
            <a:ext cx="465138"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4800">
                <a:latin typeface="Transistor" pitchFamily="2" charset="0"/>
              </a:rPr>
              <a:t>$</a:t>
            </a:r>
          </a:p>
        </p:txBody>
      </p:sp>
      <p:sp>
        <p:nvSpPr>
          <p:cNvPr id="94215" name="Text Box 7"/>
          <p:cNvSpPr txBox="1">
            <a:spLocks noChangeArrowheads="1"/>
          </p:cNvSpPr>
          <p:nvPr/>
        </p:nvSpPr>
        <p:spPr bwMode="auto">
          <a:xfrm>
            <a:off x="3200400" y="5410200"/>
            <a:ext cx="465138"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4800">
                <a:latin typeface="Transistor" pitchFamily="2" charset="0"/>
              </a:rPr>
              <a:t>$</a:t>
            </a:r>
          </a:p>
        </p:txBody>
      </p:sp>
      <p:graphicFrame>
        <p:nvGraphicFramePr>
          <p:cNvPr id="94219" name="Object 11">
            <a:hlinkClick r:id="" action="ppaction://ole?verb=1"/>
          </p:cNvPr>
          <p:cNvGraphicFramePr>
            <a:graphicFrameLocks noChangeAspect="1"/>
          </p:cNvGraphicFramePr>
          <p:nvPr/>
        </p:nvGraphicFramePr>
        <p:xfrm>
          <a:off x="3657600" y="1447800"/>
          <a:ext cx="1609725" cy="600075"/>
        </p:xfrm>
        <a:graphic>
          <a:graphicData uri="http://schemas.openxmlformats.org/presentationml/2006/ole">
            <mc:AlternateContent xmlns:mc="http://schemas.openxmlformats.org/markup-compatibility/2006">
              <mc:Choice xmlns:v="urn:schemas-microsoft-com:vml" Requires="v">
                <p:oleObj spid="_x0000_s100451" name="Worksheet" r:id="rId3" imgW="1610066" imgH="600351" progId="Excel.Sheet.8">
                  <p:embed/>
                </p:oleObj>
              </mc:Choice>
              <mc:Fallback>
                <p:oleObj name="Worksheet" r:id="rId3" imgW="1610066" imgH="600351" progId="Excel.Sheet.8">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1447800"/>
                        <a:ext cx="1609725" cy="600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4220" name="Object 12">
            <a:hlinkClick r:id="" action="ppaction://ole?verb=1"/>
          </p:cNvPr>
          <p:cNvGraphicFramePr>
            <a:graphicFrameLocks noChangeAspect="1"/>
          </p:cNvGraphicFramePr>
          <p:nvPr/>
        </p:nvGraphicFramePr>
        <p:xfrm>
          <a:off x="3657600" y="3505200"/>
          <a:ext cx="1609725" cy="600075"/>
        </p:xfrm>
        <a:graphic>
          <a:graphicData uri="http://schemas.openxmlformats.org/presentationml/2006/ole">
            <mc:AlternateContent xmlns:mc="http://schemas.openxmlformats.org/markup-compatibility/2006">
              <mc:Choice xmlns:v="urn:schemas-microsoft-com:vml" Requires="v">
                <p:oleObj spid="_x0000_s100452" name="Worksheet" r:id="rId5" imgW="1610066" imgH="600351" progId="Excel.Sheet.8">
                  <p:embed/>
                </p:oleObj>
              </mc:Choice>
              <mc:Fallback>
                <p:oleObj name="Worksheet" r:id="rId5" imgW="1610066" imgH="600351" progId="Excel.Sheet.8">
                  <p:embed/>
                  <p:pic>
                    <p:nvPicPr>
                      <p:cNvPr id="0"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3505200"/>
                        <a:ext cx="1609725" cy="600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4221" name="Object 13">
            <a:hlinkClick r:id="" action="ppaction://ole?verb=1"/>
          </p:cNvPr>
          <p:cNvGraphicFramePr>
            <a:graphicFrameLocks noChangeAspect="1"/>
          </p:cNvGraphicFramePr>
          <p:nvPr/>
        </p:nvGraphicFramePr>
        <p:xfrm>
          <a:off x="3657600" y="5562600"/>
          <a:ext cx="1609725" cy="600075"/>
        </p:xfrm>
        <a:graphic>
          <a:graphicData uri="http://schemas.openxmlformats.org/presentationml/2006/ole">
            <mc:AlternateContent xmlns:mc="http://schemas.openxmlformats.org/markup-compatibility/2006">
              <mc:Choice xmlns:v="urn:schemas-microsoft-com:vml" Requires="v">
                <p:oleObj spid="_x0000_s100453" name="Worksheet" r:id="rId7" imgW="1610066" imgH="600351" progId="Excel.Sheet.8">
                  <p:embed/>
                </p:oleObj>
              </mc:Choice>
              <mc:Fallback>
                <p:oleObj name="Worksheet" r:id="rId7" imgW="1610066" imgH="600351" progId="Excel.Sheet.8">
                  <p:embed/>
                  <p:pic>
                    <p:nvPicPr>
                      <p:cNvPr id="0" name="Object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57600" y="5562600"/>
                        <a:ext cx="1609725" cy="600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4222" name="AutoShape 14">
            <a:hlinkClick r:id="" action="ppaction://hlinkshowjump?jump=lastslideviewed" highlightClick="1"/>
          </p:cNvPr>
          <p:cNvSpPr>
            <a:spLocks noChangeArrowheads="1"/>
          </p:cNvSpPr>
          <p:nvPr/>
        </p:nvSpPr>
        <p:spPr bwMode="auto">
          <a:xfrm>
            <a:off x="152400" y="6248400"/>
            <a:ext cx="609600" cy="457200"/>
          </a:xfrm>
          <a:prstGeom prst="actionButtonBackPrevious">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4223" name="AutoShape 15">
            <a:hlinkClick r:id="rId9" action="ppaction://hlinksldjump" highlightClick="1"/>
          </p:cNvPr>
          <p:cNvSpPr>
            <a:spLocks noChangeArrowheads="1"/>
          </p:cNvSpPr>
          <p:nvPr/>
        </p:nvSpPr>
        <p:spPr bwMode="auto">
          <a:xfrm>
            <a:off x="8229600" y="6172200"/>
            <a:ext cx="685800" cy="5334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altLang="en-US">
                <a:solidFill>
                  <a:schemeClr val="bg2"/>
                </a:solidFill>
              </a:rPr>
              <a:t>JEOPARDY! Slide Show</a:t>
            </a:r>
            <a:br>
              <a:rPr lang="en-US" altLang="en-US">
                <a:solidFill>
                  <a:schemeClr val="bg2"/>
                </a:solidFill>
              </a:rPr>
            </a:br>
            <a:r>
              <a:rPr lang="en-US" altLang="en-US">
                <a:solidFill>
                  <a:schemeClr val="bg2"/>
                </a:solidFill>
              </a:rPr>
              <a:t>Setup</a:t>
            </a:r>
          </a:p>
        </p:txBody>
      </p:sp>
      <p:sp>
        <p:nvSpPr>
          <p:cNvPr id="84995" name="Rectangle 3"/>
          <p:cNvSpPr>
            <a:spLocks noGrp="1" noChangeArrowheads="1"/>
          </p:cNvSpPr>
          <p:nvPr>
            <p:ph type="body" idx="1"/>
          </p:nvPr>
        </p:nvSpPr>
        <p:spPr>
          <a:xfrm>
            <a:off x="685800" y="1981200"/>
            <a:ext cx="7772400" cy="4495800"/>
          </a:xfrm>
        </p:spPr>
        <p:txBody>
          <a:bodyPr/>
          <a:lstStyle/>
          <a:p>
            <a:r>
              <a:rPr lang="en-US" altLang="en-US" sz="1400">
                <a:solidFill>
                  <a:schemeClr val="bg2"/>
                </a:solidFill>
              </a:rPr>
              <a:t>The font for the question &amp; answer slides is “Enchanted;” a copy of this font in located in the “REAL Jeopardy Template” folder or included in the “jeopardy_pc.zip” file. (This font will need to be installed in the C:/WINDOWS/FONTS folder of the computer running the show.) In order to keep all of the sounds and fonts together, copy the entire “REAL Jeopardy Template” folder or “jeopardy_pc.zip” file.</a:t>
            </a:r>
          </a:p>
          <a:p>
            <a:r>
              <a:rPr lang="en-US" altLang="en-US" sz="1400">
                <a:solidFill>
                  <a:schemeClr val="bg2"/>
                </a:solidFill>
              </a:rPr>
              <a:t>To change the categories:</a:t>
            </a:r>
          </a:p>
          <a:p>
            <a:pPr lvl="1"/>
            <a:r>
              <a:rPr lang="en-US" altLang="en-US" sz="1400">
                <a:solidFill>
                  <a:schemeClr val="bg2"/>
                </a:solidFill>
              </a:rPr>
              <a:t>1. Go to the “Edit”menu and choose “Replace…”</a:t>
            </a:r>
          </a:p>
          <a:p>
            <a:pPr lvl="1"/>
            <a:r>
              <a:rPr lang="en-US" altLang="en-US" sz="1400">
                <a:solidFill>
                  <a:schemeClr val="bg2"/>
                </a:solidFill>
              </a:rPr>
              <a:t>2. In the Find box, type CATEGORY X (X being 1 through 5) (all caps).</a:t>
            </a:r>
          </a:p>
          <a:p>
            <a:pPr lvl="1"/>
            <a:r>
              <a:rPr lang="en-US" altLang="en-US" sz="1400">
                <a:solidFill>
                  <a:schemeClr val="bg2"/>
                </a:solidFill>
              </a:rPr>
              <a:t>3. In the Replace box, type the category in all caps (for example, PRESIDENTS).</a:t>
            </a:r>
          </a:p>
          <a:p>
            <a:pPr lvl="1"/>
            <a:r>
              <a:rPr lang="en-US" altLang="en-US" sz="1400">
                <a:solidFill>
                  <a:schemeClr val="bg2"/>
                </a:solidFill>
              </a:rPr>
              <a:t>4. Click Replace All…</a:t>
            </a:r>
          </a:p>
          <a:p>
            <a:r>
              <a:rPr lang="en-US" altLang="en-US" sz="1400">
                <a:solidFill>
                  <a:schemeClr val="bg2"/>
                </a:solidFill>
              </a:rPr>
              <a:t>To change the dollar values (for example to create Double Jeopardy):</a:t>
            </a:r>
          </a:p>
          <a:p>
            <a:pPr lvl="1"/>
            <a:r>
              <a:rPr lang="en-US" altLang="en-US" sz="1400">
                <a:solidFill>
                  <a:schemeClr val="bg2"/>
                </a:solidFill>
              </a:rPr>
              <a:t>1. Go to the “Edit” menu and choose “Replace…”</a:t>
            </a:r>
          </a:p>
          <a:p>
            <a:pPr lvl="1"/>
            <a:r>
              <a:rPr lang="en-US" altLang="en-US" sz="1400">
                <a:solidFill>
                  <a:schemeClr val="bg2"/>
                </a:solidFill>
              </a:rPr>
              <a:t>2. In the Find box, type $X (the dollar value you want to change).</a:t>
            </a:r>
          </a:p>
          <a:p>
            <a:pPr lvl="1"/>
            <a:r>
              <a:rPr lang="en-US" altLang="en-US" sz="1400">
                <a:solidFill>
                  <a:schemeClr val="bg2"/>
                </a:solidFill>
              </a:rPr>
              <a:t>3. In the Replace box, type the new dollar value (with $).</a:t>
            </a:r>
          </a:p>
          <a:p>
            <a:pPr lvl="1"/>
            <a:r>
              <a:rPr lang="en-US" altLang="en-US" sz="1400">
                <a:solidFill>
                  <a:schemeClr val="bg2"/>
                </a:solidFill>
              </a:rPr>
              <a:t>4. Click Replace All...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3074"/>
          <p:cNvSpPr>
            <a:spLocks noGrp="1" noChangeArrowheads="1"/>
          </p:cNvSpPr>
          <p:nvPr>
            <p:ph type="ctrTitle"/>
          </p:nvPr>
        </p:nvSpPr>
        <p:spPr>
          <a:xfrm>
            <a:off x="685800" y="762000"/>
            <a:ext cx="7772400" cy="5334000"/>
          </a:xfrm>
        </p:spPr>
        <p:txBody>
          <a:bodyPr anchor="ctr"/>
          <a:lstStyle/>
          <a:p>
            <a:r>
              <a:rPr lang="en-US" altLang="en-US" sz="9600" b="1" dirty="0" err="1">
                <a:effectLst>
                  <a:outerShdw blurRad="38100" dist="38100" dir="2700000" algn="tl">
                    <a:srgbClr val="000000"/>
                  </a:outerShdw>
                </a:effectLst>
                <a:latin typeface="Arial Narrow" panose="020B0606020202030204" pitchFamily="34" charset="0"/>
              </a:rPr>
              <a:t>Misc</a:t>
            </a:r>
            <a:endParaRPr lang="en-US" altLang="en-US" sz="9600" b="1" dirty="0">
              <a:effectLst>
                <a:outerShdw blurRad="38100" dist="38100" dir="2700000" algn="tl">
                  <a:srgbClr val="000000"/>
                </a:outerShdw>
              </a:effectLst>
              <a:latin typeface="Arial Narrow" panose="020B0606020202030204" pitchFamily="34" charset="0"/>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US" altLang="en-US">
                <a:solidFill>
                  <a:schemeClr val="bg2"/>
                </a:solidFill>
              </a:rPr>
              <a:t>JEOPARDY! Slide Show</a:t>
            </a:r>
            <a:br>
              <a:rPr lang="en-US" altLang="en-US">
                <a:solidFill>
                  <a:schemeClr val="bg2"/>
                </a:solidFill>
              </a:rPr>
            </a:br>
            <a:r>
              <a:rPr lang="en-US" altLang="en-US">
                <a:solidFill>
                  <a:schemeClr val="bg2"/>
                </a:solidFill>
              </a:rPr>
              <a:t>Setup continued</a:t>
            </a:r>
          </a:p>
        </p:txBody>
      </p:sp>
      <p:sp>
        <p:nvSpPr>
          <p:cNvPr id="92163" name="Rectangle 3"/>
          <p:cNvSpPr>
            <a:spLocks noGrp="1" noChangeArrowheads="1"/>
          </p:cNvSpPr>
          <p:nvPr>
            <p:ph type="body" idx="1"/>
          </p:nvPr>
        </p:nvSpPr>
        <p:spPr>
          <a:xfrm>
            <a:off x="685800" y="1981200"/>
            <a:ext cx="7772400" cy="4648200"/>
          </a:xfrm>
        </p:spPr>
        <p:txBody>
          <a:bodyPr/>
          <a:lstStyle/>
          <a:p>
            <a:r>
              <a:rPr lang="en-US" altLang="en-US" sz="1400">
                <a:solidFill>
                  <a:schemeClr val="bg2"/>
                </a:solidFill>
              </a:rPr>
              <a:t>To set up the Daily Double:</a:t>
            </a:r>
          </a:p>
          <a:p>
            <a:pPr lvl="1"/>
            <a:r>
              <a:rPr lang="en-US" altLang="en-US" sz="1400">
                <a:solidFill>
                  <a:schemeClr val="bg2"/>
                </a:solidFill>
              </a:rPr>
              <a:t>1. Choose which dollar value(s) to set as Daily Double (normally, Jeopardy has one Daily Double, and Double Jeopardy has two).</a:t>
            </a:r>
          </a:p>
          <a:p>
            <a:pPr lvl="1"/>
            <a:r>
              <a:rPr lang="en-US" altLang="en-US" sz="1400">
                <a:solidFill>
                  <a:schemeClr val="bg2"/>
                </a:solidFill>
              </a:rPr>
              <a:t>2. Go to the Game Board slide (Slide 8), right click once on the dollar value for the appropriate question, choose Hyperlink, and choose Edit Hyperlink.</a:t>
            </a:r>
          </a:p>
          <a:p>
            <a:pPr lvl="1"/>
            <a:r>
              <a:rPr lang="en-US" altLang="en-US" sz="1400">
                <a:solidFill>
                  <a:schemeClr val="bg2"/>
                </a:solidFill>
              </a:rPr>
              <a:t>3. In the Edit Hyperlink window, go to “Named location in file” and click “Browse…”</a:t>
            </a:r>
          </a:p>
          <a:p>
            <a:pPr lvl="1"/>
            <a:r>
              <a:rPr lang="en-US" altLang="en-US" sz="1400">
                <a:solidFill>
                  <a:schemeClr val="bg2"/>
                </a:solidFill>
              </a:rPr>
              <a:t>4. In the Hyperlink to Slide window, scroll down to the appropriate slide; Slides 64 and 65 are regular Daily Doubles, Slide 66 is an Audio Daily Double, Slide 67 is a Video Daily Double. Click “OK.”</a:t>
            </a:r>
          </a:p>
          <a:p>
            <a:pPr lvl="1"/>
            <a:r>
              <a:rPr lang="en-US" altLang="en-US" sz="1400">
                <a:solidFill>
                  <a:schemeClr val="bg2"/>
                </a:solidFill>
              </a:rPr>
              <a:t>5. Go to the Daily Double slide just linked to, and right click once on the answer arrow at the bottom right, choose Hyperlink, and choose Edit Hyperlink.</a:t>
            </a:r>
          </a:p>
          <a:p>
            <a:pPr lvl="1"/>
            <a:r>
              <a:rPr lang="en-US" altLang="en-US" sz="1400">
                <a:solidFill>
                  <a:schemeClr val="bg2"/>
                </a:solidFill>
              </a:rPr>
              <a:t>6. In the Action Settings window, make sure the Hyperlink button (to the left of “Hyperlink”) is selected, and in the select box underneath choose “Slide…”</a:t>
            </a:r>
          </a:p>
          <a:p>
            <a:pPr lvl="1"/>
            <a:r>
              <a:rPr lang="en-US" altLang="en-US" sz="1400">
                <a:solidFill>
                  <a:schemeClr val="bg2"/>
                </a:solidFill>
              </a:rPr>
              <a:t>7. In the Hyperlink to Slide window, scroll down to the appropriate question slide (the original slide number of the question).</a:t>
            </a:r>
          </a:p>
          <a:p>
            <a:r>
              <a:rPr lang="en-US" altLang="en-US" sz="1400">
                <a:solidFill>
                  <a:schemeClr val="bg2"/>
                </a:solidFill>
              </a:rPr>
              <a:t>NOTE: Using the Audio and Video Daily Doubles requires adding audio or video/picture clips to the question slides. If you are not familiar with doing this in PowerPoint, do not use those Daily Doubles.</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US" altLang="en-US">
                <a:solidFill>
                  <a:schemeClr val="bg2"/>
                </a:solidFill>
              </a:rPr>
              <a:t>Running the JEOPARDY! </a:t>
            </a:r>
            <a:br>
              <a:rPr lang="en-US" altLang="en-US">
                <a:solidFill>
                  <a:schemeClr val="bg2"/>
                </a:solidFill>
              </a:rPr>
            </a:br>
            <a:r>
              <a:rPr lang="en-US" altLang="en-US">
                <a:solidFill>
                  <a:schemeClr val="bg2"/>
                </a:solidFill>
              </a:rPr>
              <a:t>Slide Show</a:t>
            </a:r>
          </a:p>
        </p:txBody>
      </p:sp>
      <p:sp>
        <p:nvSpPr>
          <p:cNvPr id="86019" name="Rectangle 3"/>
          <p:cNvSpPr>
            <a:spLocks noGrp="1" noChangeArrowheads="1"/>
          </p:cNvSpPr>
          <p:nvPr>
            <p:ph type="body" idx="1"/>
          </p:nvPr>
        </p:nvSpPr>
        <p:spPr/>
        <p:txBody>
          <a:bodyPr/>
          <a:lstStyle/>
          <a:p>
            <a:r>
              <a:rPr lang="en-US" altLang="en-US" sz="1400">
                <a:solidFill>
                  <a:schemeClr val="bg2"/>
                </a:solidFill>
              </a:rPr>
              <a:t>On the game board with the categories on top (Slide 8), click on the desired dollar value. (The first game board is used only to blink in the dollar values like the show.)</a:t>
            </a:r>
          </a:p>
          <a:p>
            <a:r>
              <a:rPr lang="en-US" altLang="en-US" sz="1400">
                <a:solidFill>
                  <a:schemeClr val="bg2"/>
                </a:solidFill>
              </a:rPr>
              <a:t>The question slide will pop up; the slides are timed with an eight-second timer. At the end of the timer, an alarm will chime.</a:t>
            </a:r>
          </a:p>
          <a:p>
            <a:r>
              <a:rPr lang="en-US" altLang="en-US" sz="1400">
                <a:solidFill>
                  <a:schemeClr val="bg2"/>
                </a:solidFill>
              </a:rPr>
              <a:t>ICONS:</a:t>
            </a:r>
          </a:p>
          <a:p>
            <a:pPr lvl="1"/>
            <a:r>
              <a:rPr lang="en-US" altLang="en-US" sz="1400" b="1">
                <a:solidFill>
                  <a:schemeClr val="bg2"/>
                </a:solidFill>
              </a:rPr>
              <a:t>?</a:t>
            </a:r>
            <a:r>
              <a:rPr lang="en-US" altLang="en-US" sz="1400">
                <a:solidFill>
                  <a:schemeClr val="bg2"/>
                </a:solidFill>
              </a:rPr>
              <a:t>   Go to the answer screen.</a:t>
            </a:r>
          </a:p>
          <a:p>
            <a:pPr lvl="1"/>
            <a:r>
              <a:rPr lang="en-US" altLang="en-US" sz="1400" b="1">
                <a:solidFill>
                  <a:schemeClr val="bg2"/>
                </a:solidFill>
              </a:rPr>
              <a:t>House</a:t>
            </a:r>
            <a:r>
              <a:rPr lang="en-US" altLang="en-US" sz="1400">
                <a:solidFill>
                  <a:schemeClr val="bg2"/>
                </a:solidFill>
              </a:rPr>
              <a:t>   Go back to the game board.</a:t>
            </a:r>
          </a:p>
          <a:p>
            <a:pPr lvl="1"/>
            <a:r>
              <a:rPr lang="en-US" altLang="en-US" sz="1400" b="1">
                <a:solidFill>
                  <a:schemeClr val="bg2"/>
                </a:solidFill>
              </a:rPr>
              <a:t>Right Arrow</a:t>
            </a:r>
            <a:r>
              <a:rPr lang="en-US" altLang="en-US" sz="1400">
                <a:solidFill>
                  <a:schemeClr val="bg2"/>
                </a:solidFill>
              </a:rPr>
              <a:t> (on Daily Doubles)   Go to the question screen.</a:t>
            </a:r>
          </a:p>
          <a:p>
            <a:pPr lvl="1"/>
            <a:r>
              <a:rPr lang="en-US" altLang="en-US" sz="1400" b="1">
                <a:solidFill>
                  <a:schemeClr val="bg2"/>
                </a:solidFill>
              </a:rPr>
              <a:t>Right Arrow w/ Bar</a:t>
            </a:r>
            <a:r>
              <a:rPr lang="en-US" altLang="en-US" sz="1400">
                <a:solidFill>
                  <a:schemeClr val="bg2"/>
                </a:solidFill>
              </a:rPr>
              <a:t> (on Game Board)   Go to the Final Jeopardy category.</a:t>
            </a:r>
          </a:p>
          <a:p>
            <a:pPr lvl="1"/>
            <a:r>
              <a:rPr lang="en-US" altLang="en-US" sz="1400" b="1">
                <a:solidFill>
                  <a:schemeClr val="bg2"/>
                </a:solidFill>
              </a:rPr>
              <a:t>Turned-up Arrow</a:t>
            </a:r>
            <a:r>
              <a:rPr lang="en-US" altLang="en-US" sz="1400">
                <a:solidFill>
                  <a:schemeClr val="bg2"/>
                </a:solidFill>
              </a:rPr>
              <a:t>   Reload question screen after incorrect guess.</a:t>
            </a:r>
          </a:p>
          <a:p>
            <a:pPr lvl="1"/>
            <a:r>
              <a:rPr lang="en-US" altLang="en-US" sz="1400" b="1">
                <a:solidFill>
                  <a:schemeClr val="bg2"/>
                </a:solidFill>
              </a:rPr>
              <a:t>$</a:t>
            </a:r>
            <a:r>
              <a:rPr lang="en-US" altLang="en-US" sz="1400">
                <a:solidFill>
                  <a:schemeClr val="bg2"/>
                </a:solidFill>
              </a:rPr>
              <a:t>  Go to the Scoreboard slide.</a:t>
            </a:r>
          </a:p>
          <a:p>
            <a:pPr lvl="1"/>
            <a:r>
              <a:rPr lang="en-US" altLang="en-US" sz="1400" b="1">
                <a:solidFill>
                  <a:schemeClr val="bg2"/>
                </a:solidFill>
              </a:rPr>
              <a:t>Left Arrow</a:t>
            </a:r>
            <a:r>
              <a:rPr lang="en-US" altLang="en-US" sz="1400">
                <a:solidFill>
                  <a:schemeClr val="bg2"/>
                </a:solidFill>
              </a:rPr>
              <a:t> (on Scoreboard)   Go to the previous slide.</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3190" name="Picture 6" descr="C:\WINDOWS\Desktop\REAL Jeopardy Template\jeopardy2.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447800"/>
            <a:ext cx="8763000" cy="4038600"/>
          </a:xfrm>
          <a:prstGeom prst="rect">
            <a:avLst/>
          </a:prstGeom>
          <a:noFill/>
          <a:extLst>
            <a:ext uri="{909E8E84-426E-40DD-AFC4-6F175D3DCCD1}">
              <a14:hiddenFill xmlns:a14="http://schemas.microsoft.com/office/drawing/2010/main">
                <a:solidFill>
                  <a:srgbClr val="FFFFFF"/>
                </a:solidFill>
              </a14:hiddenFill>
            </a:ext>
          </a:extLst>
        </p:spPr>
      </p:pic>
      <p:sp>
        <p:nvSpPr>
          <p:cNvPr id="93186" name="Text Box 2"/>
          <p:cNvSpPr txBox="1">
            <a:spLocks noChangeArrowheads="1"/>
          </p:cNvSpPr>
          <p:nvPr/>
        </p:nvSpPr>
        <p:spPr bwMode="auto">
          <a:xfrm>
            <a:off x="1828800" y="152400"/>
            <a:ext cx="5715000" cy="647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en-US" sz="2000" b="1"/>
              <a:t>“Jeopardy!”</a:t>
            </a:r>
          </a:p>
          <a:p>
            <a:pPr algn="ctr"/>
            <a:r>
              <a:rPr lang="en-US" altLang="en-US" sz="2000" b="1"/>
              <a:t>Powerpoint Template</a:t>
            </a:r>
          </a:p>
          <a:p>
            <a:pPr algn="ctr"/>
            <a:endParaRPr lang="en-US" altLang="en-US" sz="2000" b="1"/>
          </a:p>
          <a:p>
            <a:pPr algn="ctr"/>
            <a:endParaRPr lang="en-US" altLang="en-US" sz="2000" b="1"/>
          </a:p>
          <a:p>
            <a:pPr algn="ctr"/>
            <a:r>
              <a:rPr lang="en-US" altLang="en-US" sz="2000" b="1"/>
              <a:t>Designed and Created by</a:t>
            </a:r>
          </a:p>
          <a:p>
            <a:pPr algn="ctr"/>
            <a:r>
              <a:rPr lang="en-US" altLang="en-US" sz="2000" b="1"/>
              <a:t>Jeffrey White</a:t>
            </a:r>
          </a:p>
          <a:p>
            <a:pPr algn="ctr"/>
            <a:r>
              <a:rPr lang="en-US" altLang="en-US" sz="2000" b="1" i="1">
                <a:hlinkClick r:id="rId4"/>
              </a:rPr>
              <a:t>jcteacher@yahoo.com</a:t>
            </a:r>
            <a:endParaRPr lang="en-US" altLang="en-US" sz="2000" b="1"/>
          </a:p>
          <a:p>
            <a:pPr algn="ctr"/>
            <a:endParaRPr lang="en-US" altLang="en-US" sz="2000" b="1"/>
          </a:p>
          <a:p>
            <a:pPr algn="ctr"/>
            <a:endParaRPr lang="en-US" altLang="en-US" sz="2000" b="1"/>
          </a:p>
          <a:p>
            <a:pPr algn="ctr"/>
            <a:r>
              <a:rPr lang="en-US" altLang="en-US" sz="2000" b="1"/>
              <a:t>Copyright © 2000</a:t>
            </a:r>
          </a:p>
          <a:p>
            <a:pPr algn="ctr"/>
            <a:endParaRPr lang="en-US" altLang="en-US" sz="2000" b="1"/>
          </a:p>
          <a:p>
            <a:pPr algn="ctr"/>
            <a:r>
              <a:rPr lang="en-US" altLang="en-US" sz="2000" b="1"/>
              <a:t>Version 1.0 - Last updated 9 June, 2000</a:t>
            </a:r>
          </a:p>
          <a:p>
            <a:pPr algn="ctr"/>
            <a:endParaRPr lang="en-US" altLang="en-US" sz="2000" b="1"/>
          </a:p>
          <a:p>
            <a:pPr algn="ctr"/>
            <a:endParaRPr lang="en-US" altLang="en-US" sz="2000" b="1"/>
          </a:p>
          <a:p>
            <a:pPr algn="ctr"/>
            <a:r>
              <a:rPr lang="en-US" altLang="en-US" sz="2000" b="1"/>
              <a:t>The graphics and sounds used in this template are recorded from the “Jeopardy!” television show, were obtained from the </a:t>
            </a:r>
            <a:r>
              <a:rPr lang="en-US" altLang="en-US" sz="2000" b="1">
                <a:hlinkClick r:id="rId5"/>
              </a:rPr>
              <a:t>“Jeopardy!” website</a:t>
            </a:r>
            <a:r>
              <a:rPr lang="en-US" altLang="en-US" sz="2000" b="1"/>
              <a:t>, and are the property of Sony Pictures Entertainment.</a:t>
            </a:r>
          </a:p>
          <a:p>
            <a:pPr algn="ctr"/>
            <a:endParaRPr lang="en-US" altLang="en-US" sz="2000" b="1"/>
          </a:p>
          <a:p>
            <a:pPr algn="ctr"/>
            <a:endParaRPr lang="en-US" altLang="en-US" sz="2000" b="1"/>
          </a:p>
          <a:p>
            <a:pPr algn="ctr"/>
            <a:r>
              <a:rPr lang="en-US" altLang="en-US" sz="1400" b="1" i="1">
                <a:solidFill>
                  <a:srgbClr val="FFFF66"/>
                </a:solidFill>
              </a:rPr>
              <a:t>Visit </a:t>
            </a:r>
            <a:r>
              <a:rPr lang="en-US" altLang="en-US" sz="1400" b="1" i="1">
                <a:solidFill>
                  <a:srgbClr val="FFFF66"/>
                </a:solidFill>
                <a:hlinkClick r:id="rId6"/>
              </a:rPr>
              <a:t>http://www.geocities.com/jcteacher</a:t>
            </a:r>
            <a:r>
              <a:rPr lang="en-US" altLang="en-US" sz="1400" b="1" i="1">
                <a:solidFill>
                  <a:srgbClr val="FFFF66"/>
                </a:solidFill>
              </a:rPr>
              <a:t> for updated versions!</a:t>
            </a:r>
            <a:endParaRPr lang="en-US" altLang="en-US" sz="1400" b="1" i="1"/>
          </a:p>
        </p:txBody>
      </p:sp>
      <p:pic>
        <p:nvPicPr>
          <p:cNvPr id="93187" name="jeopardy.wav">
            <a:hlinkClick r:id="" action="ppaction://media"/>
          </p:cNvPr>
          <p:cNvPicPr>
            <a:picLocks noChangeAspect="1" noChangeArrowheads="1"/>
          </p:cNvPicPr>
          <p:nvPr>
            <a:audioFile r:link="rId1"/>
          </p:nvPr>
        </p:nvPicPr>
        <p:blipFill>
          <a:blip r:embed="rId7">
            <a:extLst>
              <a:ext uri="{28A0092B-C50C-407E-A947-70E740481C1C}">
                <a14:useLocalDpi xmlns:a14="http://schemas.microsoft.com/office/drawing/2010/main" val="0"/>
              </a:ext>
            </a:extLst>
          </a:blip>
          <a:srcRect/>
          <a:stretch>
            <a:fillRect/>
          </a:stretch>
        </p:blipFill>
        <p:spPr bwMode="auto">
          <a:xfrm>
            <a:off x="228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93188" name="Rectangle 4"/>
          <p:cNvSpPr>
            <a:spLocks noChangeArrowheads="1"/>
          </p:cNvSpPr>
          <p:nvPr/>
        </p:nvSpPr>
        <p:spPr bwMode="auto">
          <a:xfrm>
            <a:off x="0" y="0"/>
            <a:ext cx="762000" cy="8382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93187"/>
                                        </p:tgtEl>
                                      </p:cBhvr>
                                    </p:cmd>
                                  </p:childTnLst>
                                </p:cTn>
                              </p:par>
                              <p:par>
                                <p:cTn id="7" presetID="7" presetClass="entr" presetSubtype="4" fill="hold" grpId="0" nodeType="withEffect">
                                  <p:stCondLst>
                                    <p:cond delay="2000"/>
                                  </p:stCondLst>
                                  <p:childTnLst>
                                    <p:set>
                                      <p:cBhvr>
                                        <p:cTn id="8" dur="1" fill="hold">
                                          <p:stCondLst>
                                            <p:cond delay="0"/>
                                          </p:stCondLst>
                                        </p:cTn>
                                        <p:tgtEl>
                                          <p:spTgt spid="93186"/>
                                        </p:tgtEl>
                                        <p:attrNameLst>
                                          <p:attrName>style.visibility</p:attrName>
                                        </p:attrNameLst>
                                      </p:cBhvr>
                                      <p:to>
                                        <p:strVal val="visible"/>
                                      </p:to>
                                    </p:set>
                                    <p:anim calcmode="lin" valueType="num">
                                      <p:cBhvr additive="base">
                                        <p:cTn id="9" dur="5000" fill="hold"/>
                                        <p:tgtEl>
                                          <p:spTgt spid="93186"/>
                                        </p:tgtEl>
                                        <p:attrNameLst>
                                          <p:attrName>ppt_x</p:attrName>
                                        </p:attrNameLst>
                                      </p:cBhvr>
                                      <p:tavLst>
                                        <p:tav tm="0">
                                          <p:val>
                                            <p:strVal val="#ppt_x"/>
                                          </p:val>
                                        </p:tav>
                                        <p:tav tm="100000">
                                          <p:val>
                                            <p:strVal val="#ppt_x"/>
                                          </p:val>
                                        </p:tav>
                                      </p:tavLst>
                                    </p:anim>
                                    <p:anim calcmode="lin" valueType="num">
                                      <p:cBhvr additive="base">
                                        <p:cTn id="10" dur="5000" fill="hold"/>
                                        <p:tgtEl>
                                          <p:spTgt spid="9318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vol="80000">
                <p:cTn id="11" fill="hold" display="0">
                  <p:stCondLst>
                    <p:cond delay="indefinite"/>
                  </p:stCondLst>
                  <p:endCondLst>
                    <p:cond evt="onStopAudio" delay="0">
                      <p:tgtEl>
                        <p:sldTgt/>
                      </p:tgtEl>
                    </p:cond>
                  </p:endCondLst>
                </p:cTn>
                <p:tgtEl>
                  <p:spTgt spid="93187"/>
                </p:tgtEl>
              </p:cMediaNode>
            </p:audio>
          </p:childTnLst>
        </p:cTn>
      </p:par>
    </p:tnLst>
    <p:bldLst>
      <p:bldP spid="93186"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37" name="Group 65"/>
          <p:cNvGrpSpPr>
            <a:grpSpLocks/>
          </p:cNvGrpSpPr>
          <p:nvPr/>
        </p:nvGrpSpPr>
        <p:grpSpPr bwMode="auto">
          <a:xfrm>
            <a:off x="0" y="0"/>
            <a:ext cx="9144000" cy="6858000"/>
            <a:chOff x="0" y="0"/>
            <a:chExt cx="5760" cy="4320"/>
          </a:xfrm>
        </p:grpSpPr>
        <p:sp>
          <p:nvSpPr>
            <p:cNvPr id="3076" name="Line 4"/>
            <p:cNvSpPr>
              <a:spLocks noChangeShapeType="1"/>
            </p:cNvSpPr>
            <p:nvPr/>
          </p:nvSpPr>
          <p:spPr bwMode="auto">
            <a:xfrm>
              <a:off x="1188" y="0"/>
              <a:ext cx="0" cy="432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1" name="Line 9"/>
            <p:cNvSpPr>
              <a:spLocks noChangeShapeType="1"/>
            </p:cNvSpPr>
            <p:nvPr/>
          </p:nvSpPr>
          <p:spPr bwMode="auto">
            <a:xfrm>
              <a:off x="2332" y="0"/>
              <a:ext cx="0" cy="432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 name="Line 10"/>
            <p:cNvSpPr>
              <a:spLocks noChangeShapeType="1"/>
            </p:cNvSpPr>
            <p:nvPr/>
          </p:nvSpPr>
          <p:spPr bwMode="auto">
            <a:xfrm>
              <a:off x="3475" y="0"/>
              <a:ext cx="0" cy="432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3" name="Line 11"/>
            <p:cNvSpPr>
              <a:spLocks noChangeShapeType="1"/>
            </p:cNvSpPr>
            <p:nvPr/>
          </p:nvSpPr>
          <p:spPr bwMode="auto">
            <a:xfrm>
              <a:off x="4617" y="0"/>
              <a:ext cx="0" cy="432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6" name="Line 14"/>
            <p:cNvSpPr>
              <a:spLocks noChangeShapeType="1"/>
            </p:cNvSpPr>
            <p:nvPr/>
          </p:nvSpPr>
          <p:spPr bwMode="auto">
            <a:xfrm>
              <a:off x="0" y="723"/>
              <a:ext cx="576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7" name="Line 15"/>
            <p:cNvSpPr>
              <a:spLocks noChangeShapeType="1"/>
            </p:cNvSpPr>
            <p:nvPr/>
          </p:nvSpPr>
          <p:spPr bwMode="auto">
            <a:xfrm>
              <a:off x="0" y="1444"/>
              <a:ext cx="576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8" name="Line 16"/>
            <p:cNvSpPr>
              <a:spLocks noChangeShapeType="1"/>
            </p:cNvSpPr>
            <p:nvPr/>
          </p:nvSpPr>
          <p:spPr bwMode="auto">
            <a:xfrm>
              <a:off x="0" y="2167"/>
              <a:ext cx="576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9" name="Line 17"/>
            <p:cNvSpPr>
              <a:spLocks noChangeShapeType="1"/>
            </p:cNvSpPr>
            <p:nvPr/>
          </p:nvSpPr>
          <p:spPr bwMode="auto">
            <a:xfrm>
              <a:off x="0" y="2888"/>
              <a:ext cx="576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1" name="Line 29"/>
            <p:cNvSpPr>
              <a:spLocks noChangeShapeType="1"/>
            </p:cNvSpPr>
            <p:nvPr/>
          </p:nvSpPr>
          <p:spPr bwMode="auto">
            <a:xfrm>
              <a:off x="0" y="3611"/>
              <a:ext cx="576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105" name="Text Box 33"/>
          <p:cNvSpPr txBox="1">
            <a:spLocks noChangeArrowheads="1"/>
          </p:cNvSpPr>
          <p:nvPr/>
        </p:nvSpPr>
        <p:spPr bwMode="auto">
          <a:xfrm>
            <a:off x="0" y="211465"/>
            <a:ext cx="1905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p>
            <a:pPr algn="ctr"/>
            <a:r>
              <a:rPr lang="en-US" altLang="en-US" sz="2800" b="1" dirty="0">
                <a:effectLst>
                  <a:outerShdw blurRad="38100" dist="38100" dir="2700000" algn="tl">
                    <a:srgbClr val="000000"/>
                  </a:outerShdw>
                </a:effectLst>
                <a:latin typeface="Arial Narrow" panose="020B0606020202030204" pitchFamily="34" charset="0"/>
              </a:rPr>
              <a:t>Kinetics</a:t>
            </a:r>
          </a:p>
        </p:txBody>
      </p:sp>
      <p:sp>
        <p:nvSpPr>
          <p:cNvPr id="3106" name="Text Box 34"/>
          <p:cNvSpPr txBox="1">
            <a:spLocks noChangeArrowheads="1"/>
          </p:cNvSpPr>
          <p:nvPr/>
        </p:nvSpPr>
        <p:spPr bwMode="auto">
          <a:xfrm>
            <a:off x="1828800" y="211465"/>
            <a:ext cx="1905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p>
            <a:pPr algn="ctr"/>
            <a:r>
              <a:rPr lang="en-US" altLang="en-US" sz="2800" b="1" dirty="0">
                <a:effectLst>
                  <a:outerShdw blurRad="38100" dist="38100" dir="2700000" algn="tl">
                    <a:srgbClr val="000000"/>
                  </a:outerShdw>
                </a:effectLst>
                <a:latin typeface="Arial Narrow" panose="020B0606020202030204" pitchFamily="34" charset="0"/>
              </a:rPr>
              <a:t>Beers</a:t>
            </a:r>
          </a:p>
        </p:txBody>
      </p:sp>
      <p:sp>
        <p:nvSpPr>
          <p:cNvPr id="3107" name="Text Box 35"/>
          <p:cNvSpPr txBox="1">
            <a:spLocks noChangeArrowheads="1"/>
          </p:cNvSpPr>
          <p:nvPr/>
        </p:nvSpPr>
        <p:spPr bwMode="auto">
          <a:xfrm>
            <a:off x="3657600" y="119751"/>
            <a:ext cx="19050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p>
            <a:pPr algn="ctr"/>
            <a:r>
              <a:rPr lang="en-US" altLang="en-US" sz="2800" b="1" dirty="0">
                <a:effectLst>
                  <a:outerShdw blurRad="38100" dist="38100" dir="2700000" algn="tl">
                    <a:srgbClr val="000000"/>
                  </a:outerShdw>
                </a:effectLst>
                <a:latin typeface="Arial Narrow" panose="020B0606020202030204" pitchFamily="34" charset="0"/>
              </a:rPr>
              <a:t>Neuro Psych</a:t>
            </a:r>
          </a:p>
        </p:txBody>
      </p:sp>
      <p:sp>
        <p:nvSpPr>
          <p:cNvPr id="3108" name="Text Box 36"/>
          <p:cNvSpPr txBox="1">
            <a:spLocks noChangeArrowheads="1"/>
          </p:cNvSpPr>
          <p:nvPr/>
        </p:nvSpPr>
        <p:spPr bwMode="auto">
          <a:xfrm>
            <a:off x="5486400" y="211465"/>
            <a:ext cx="1905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p>
            <a:pPr algn="ctr"/>
            <a:r>
              <a:rPr lang="en-US" altLang="en-US" sz="2800" b="1" dirty="0">
                <a:effectLst>
                  <a:outerShdw blurRad="38100" dist="38100" dir="2700000" algn="tl">
                    <a:srgbClr val="000000"/>
                  </a:outerShdw>
                </a:effectLst>
                <a:latin typeface="Arial Narrow" panose="020B0606020202030204" pitchFamily="34" charset="0"/>
              </a:rPr>
              <a:t>Falls</a:t>
            </a:r>
          </a:p>
        </p:txBody>
      </p:sp>
      <p:sp>
        <p:nvSpPr>
          <p:cNvPr id="3109" name="Text Box 37"/>
          <p:cNvSpPr txBox="1">
            <a:spLocks noChangeArrowheads="1"/>
          </p:cNvSpPr>
          <p:nvPr/>
        </p:nvSpPr>
        <p:spPr bwMode="auto">
          <a:xfrm>
            <a:off x="7239000" y="211465"/>
            <a:ext cx="1905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p>
            <a:pPr algn="ctr"/>
            <a:r>
              <a:rPr lang="en-US" altLang="en-US" sz="2800" b="1" dirty="0" err="1">
                <a:effectLst>
                  <a:outerShdw blurRad="38100" dist="38100" dir="2700000" algn="tl">
                    <a:srgbClr val="000000"/>
                  </a:outerShdw>
                </a:effectLst>
                <a:latin typeface="Arial Narrow" panose="020B0606020202030204" pitchFamily="34" charset="0"/>
              </a:rPr>
              <a:t>Misc</a:t>
            </a:r>
            <a:endParaRPr lang="en-US" altLang="en-US" sz="2800" b="1" dirty="0">
              <a:effectLst>
                <a:outerShdw blurRad="38100" dist="38100" dir="2700000" algn="tl">
                  <a:srgbClr val="000000"/>
                </a:outerShdw>
              </a:effectLst>
              <a:latin typeface="Arial Narrow" panose="020B0606020202030204" pitchFamily="34" charset="0"/>
            </a:endParaRPr>
          </a:p>
        </p:txBody>
      </p:sp>
      <p:sp>
        <p:nvSpPr>
          <p:cNvPr id="3110" name="Text Box 38"/>
          <p:cNvSpPr txBox="1">
            <a:spLocks noChangeArrowheads="1"/>
          </p:cNvSpPr>
          <p:nvPr/>
        </p:nvSpPr>
        <p:spPr bwMode="auto">
          <a:xfrm>
            <a:off x="0" y="1203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2" action="ppaction://hlinksldjump"/>
              </a:rPr>
              <a:t>$100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11" name="Text Box 39"/>
          <p:cNvSpPr txBox="1">
            <a:spLocks noChangeArrowheads="1"/>
          </p:cNvSpPr>
          <p:nvPr/>
        </p:nvSpPr>
        <p:spPr bwMode="auto">
          <a:xfrm>
            <a:off x="1905000" y="1203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3" action="ppaction://hlinksldjump"/>
              </a:rPr>
              <a:t>$100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12" name="Text Box 40"/>
          <p:cNvSpPr txBox="1">
            <a:spLocks noChangeArrowheads="1"/>
          </p:cNvSpPr>
          <p:nvPr/>
        </p:nvSpPr>
        <p:spPr bwMode="auto">
          <a:xfrm>
            <a:off x="3733800" y="1203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4" action="ppaction://hlinksldjump"/>
              </a:rPr>
              <a:t>$100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13" name="Text Box 41"/>
          <p:cNvSpPr txBox="1">
            <a:spLocks noChangeArrowheads="1"/>
          </p:cNvSpPr>
          <p:nvPr/>
        </p:nvSpPr>
        <p:spPr bwMode="auto">
          <a:xfrm>
            <a:off x="5486400" y="1203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5" action="ppaction://hlinksldjump"/>
              </a:rPr>
              <a:t>$100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14" name="Text Box 42"/>
          <p:cNvSpPr txBox="1">
            <a:spLocks noChangeArrowheads="1"/>
          </p:cNvSpPr>
          <p:nvPr/>
        </p:nvSpPr>
        <p:spPr bwMode="auto">
          <a:xfrm>
            <a:off x="7315200" y="1203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6" action="ppaction://hlinksldjump"/>
              </a:rPr>
              <a:t>$100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17" name="Text Box 45"/>
          <p:cNvSpPr txBox="1">
            <a:spLocks noChangeArrowheads="1"/>
          </p:cNvSpPr>
          <p:nvPr/>
        </p:nvSpPr>
        <p:spPr bwMode="auto">
          <a:xfrm>
            <a:off x="0" y="3489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7"/>
              </a:rPr>
              <a:t>$300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18" name="Text Box 46"/>
          <p:cNvSpPr txBox="1">
            <a:spLocks noChangeArrowheads="1"/>
          </p:cNvSpPr>
          <p:nvPr/>
        </p:nvSpPr>
        <p:spPr bwMode="auto">
          <a:xfrm>
            <a:off x="1905000" y="3489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8" action="ppaction://hlinksldjump"/>
              </a:rPr>
              <a:t>$300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19" name="Text Box 47"/>
          <p:cNvSpPr txBox="1">
            <a:spLocks noChangeArrowheads="1"/>
          </p:cNvSpPr>
          <p:nvPr/>
        </p:nvSpPr>
        <p:spPr bwMode="auto">
          <a:xfrm>
            <a:off x="3733800" y="3489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9" action="ppaction://hlinksldjump"/>
              </a:rPr>
              <a:t>$300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20" name="Text Box 48"/>
          <p:cNvSpPr txBox="1">
            <a:spLocks noChangeArrowheads="1"/>
          </p:cNvSpPr>
          <p:nvPr/>
        </p:nvSpPr>
        <p:spPr bwMode="auto">
          <a:xfrm>
            <a:off x="5486400" y="3489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10" action="ppaction://hlinksldjump"/>
              </a:rPr>
              <a:t>$300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21" name="Text Box 49"/>
          <p:cNvSpPr txBox="1">
            <a:spLocks noChangeArrowheads="1"/>
          </p:cNvSpPr>
          <p:nvPr/>
        </p:nvSpPr>
        <p:spPr bwMode="auto">
          <a:xfrm>
            <a:off x="7315200" y="3489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11" action="ppaction://hlinksldjump"/>
              </a:rPr>
              <a:t>$300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22" name="Text Box 50"/>
          <p:cNvSpPr txBox="1">
            <a:spLocks noChangeArrowheads="1"/>
          </p:cNvSpPr>
          <p:nvPr/>
        </p:nvSpPr>
        <p:spPr bwMode="auto">
          <a:xfrm>
            <a:off x="0" y="2346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12" action="ppaction://hlinksldjump"/>
              </a:rPr>
              <a:t>$200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23" name="Text Box 51"/>
          <p:cNvSpPr txBox="1">
            <a:spLocks noChangeArrowheads="1"/>
          </p:cNvSpPr>
          <p:nvPr/>
        </p:nvSpPr>
        <p:spPr bwMode="auto">
          <a:xfrm>
            <a:off x="1905000" y="2346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13" action="ppaction://hlinksldjump"/>
              </a:rPr>
              <a:t>$200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24" name="Text Box 52"/>
          <p:cNvSpPr txBox="1">
            <a:spLocks noChangeArrowheads="1"/>
          </p:cNvSpPr>
          <p:nvPr/>
        </p:nvSpPr>
        <p:spPr bwMode="auto">
          <a:xfrm>
            <a:off x="3733800" y="2346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14" action="ppaction://hlinksldjump"/>
              </a:rPr>
              <a:t>$200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25" name="Text Box 53"/>
          <p:cNvSpPr txBox="1">
            <a:spLocks noChangeArrowheads="1"/>
          </p:cNvSpPr>
          <p:nvPr/>
        </p:nvSpPr>
        <p:spPr bwMode="auto">
          <a:xfrm>
            <a:off x="5486400" y="2346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15" action="ppaction://hlinksldjump"/>
              </a:rPr>
              <a:t>$200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26" name="Text Box 54"/>
          <p:cNvSpPr txBox="1">
            <a:spLocks noChangeArrowheads="1"/>
          </p:cNvSpPr>
          <p:nvPr/>
        </p:nvSpPr>
        <p:spPr bwMode="auto">
          <a:xfrm>
            <a:off x="7315200" y="2346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16" action="ppaction://hlinksldjump"/>
              </a:rPr>
              <a:t>$200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27" name="Text Box 55"/>
          <p:cNvSpPr txBox="1">
            <a:spLocks noChangeArrowheads="1"/>
          </p:cNvSpPr>
          <p:nvPr/>
        </p:nvSpPr>
        <p:spPr bwMode="auto">
          <a:xfrm>
            <a:off x="0" y="4632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17" action="ppaction://hlinksldjump"/>
              </a:rPr>
              <a:t>$400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28" name="Text Box 56"/>
          <p:cNvSpPr txBox="1">
            <a:spLocks noChangeArrowheads="1"/>
          </p:cNvSpPr>
          <p:nvPr/>
        </p:nvSpPr>
        <p:spPr bwMode="auto">
          <a:xfrm>
            <a:off x="1905000" y="4632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18" action="ppaction://hlinksldjump"/>
              </a:rPr>
              <a:t>$400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29" name="Text Box 57"/>
          <p:cNvSpPr txBox="1">
            <a:spLocks noChangeArrowheads="1"/>
          </p:cNvSpPr>
          <p:nvPr/>
        </p:nvSpPr>
        <p:spPr bwMode="auto">
          <a:xfrm>
            <a:off x="3733800" y="4632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19" action="ppaction://hlinksldjump"/>
              </a:rPr>
              <a:t>$400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30" name="Text Box 58"/>
          <p:cNvSpPr txBox="1">
            <a:spLocks noChangeArrowheads="1"/>
          </p:cNvSpPr>
          <p:nvPr/>
        </p:nvSpPr>
        <p:spPr bwMode="auto">
          <a:xfrm>
            <a:off x="5486400" y="4632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20"/>
              </a:rPr>
              <a:t>$400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31" name="Text Box 59"/>
          <p:cNvSpPr txBox="1">
            <a:spLocks noChangeArrowheads="1"/>
          </p:cNvSpPr>
          <p:nvPr/>
        </p:nvSpPr>
        <p:spPr bwMode="auto">
          <a:xfrm>
            <a:off x="7315200" y="46323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21" action="ppaction://hlinksldjump"/>
              </a:rPr>
              <a:t>$400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32" name="Text Box 60"/>
          <p:cNvSpPr txBox="1">
            <a:spLocks noChangeArrowheads="1"/>
          </p:cNvSpPr>
          <p:nvPr/>
        </p:nvSpPr>
        <p:spPr bwMode="auto">
          <a:xfrm>
            <a:off x="0" y="58515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22" action="ppaction://hlinksldjump"/>
              </a:rPr>
              <a:t>$500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33" name="Text Box 61"/>
          <p:cNvSpPr txBox="1">
            <a:spLocks noChangeArrowheads="1"/>
          </p:cNvSpPr>
          <p:nvPr/>
        </p:nvSpPr>
        <p:spPr bwMode="auto">
          <a:xfrm>
            <a:off x="1905000" y="58515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23" action="ppaction://hlinksldjump"/>
              </a:rPr>
              <a:t>$500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34" name="Text Box 62"/>
          <p:cNvSpPr txBox="1">
            <a:spLocks noChangeArrowheads="1"/>
          </p:cNvSpPr>
          <p:nvPr/>
        </p:nvSpPr>
        <p:spPr bwMode="auto">
          <a:xfrm>
            <a:off x="3733800" y="58515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24" action="ppaction://hlinksldjump"/>
              </a:rPr>
              <a:t>$500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35" name="Text Box 63"/>
          <p:cNvSpPr txBox="1">
            <a:spLocks noChangeArrowheads="1"/>
          </p:cNvSpPr>
          <p:nvPr/>
        </p:nvSpPr>
        <p:spPr bwMode="auto">
          <a:xfrm>
            <a:off x="5486400" y="58515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25" action="ppaction://hlinksldjump"/>
              </a:rPr>
              <a:t>$500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36" name="Text Box 64"/>
          <p:cNvSpPr txBox="1">
            <a:spLocks noChangeArrowheads="1"/>
          </p:cNvSpPr>
          <p:nvPr/>
        </p:nvSpPr>
        <p:spPr bwMode="auto">
          <a:xfrm>
            <a:off x="7315200" y="5851525"/>
            <a:ext cx="1828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6000" b="1">
                <a:effectLst>
                  <a:outerShdw blurRad="38100" dist="38100" dir="2700000" algn="tl">
                    <a:srgbClr val="000000"/>
                  </a:outerShdw>
                </a:effectLst>
                <a:latin typeface="Arial Narrow" panose="020B0606020202030204" pitchFamily="34" charset="0"/>
                <a:hlinkClick r:id="rId26" action="ppaction://hlinksldjump"/>
              </a:rPr>
              <a:t>$500</a:t>
            </a:r>
            <a:endParaRPr lang="en-US" altLang="en-US" sz="3600" b="1">
              <a:effectLst>
                <a:outerShdw blurRad="38100" dist="38100" dir="2700000" algn="tl">
                  <a:srgbClr val="000000"/>
                </a:outerShdw>
              </a:effectLst>
              <a:latin typeface="Arial Narrow" panose="020B0606020202030204" pitchFamily="34" charset="0"/>
            </a:endParaRPr>
          </a:p>
        </p:txBody>
      </p:sp>
      <p:sp>
        <p:nvSpPr>
          <p:cNvPr id="3138" name="AutoShape 66">
            <a:hlinkClick r:id="rId27" action="ppaction://hlinksldjump" highlightClick="1"/>
          </p:cNvPr>
          <p:cNvSpPr>
            <a:spLocks noChangeArrowheads="1"/>
          </p:cNvSpPr>
          <p:nvPr/>
        </p:nvSpPr>
        <p:spPr bwMode="auto">
          <a:xfrm>
            <a:off x="8839200" y="838200"/>
            <a:ext cx="304800" cy="266700"/>
          </a:xfrm>
          <a:prstGeom prst="actionButtonEnd">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39" name="AutoShape 67">
            <a:hlinkClick r:id="rId28"/>
          </p:cNvPr>
          <p:cNvSpPr>
            <a:spLocks noChangeArrowheads="1"/>
          </p:cNvSpPr>
          <p:nvPr/>
        </p:nvSpPr>
        <p:spPr bwMode="auto">
          <a:xfrm>
            <a:off x="0" y="838200"/>
            <a:ext cx="304800" cy="304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400">
                <a:latin typeface="Transistor" pitchFamily="2" charset="0"/>
              </a:rPr>
              <a:t>$</a:t>
            </a:r>
            <a:endParaRPr lang="en-US" altLang="en-US" sz="1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n-US" altLang="en-US" b="1">
                <a:solidFill>
                  <a:srgbClr val="3399FF"/>
                </a:solidFill>
                <a:effectLst>
                  <a:outerShdw blurRad="38100" dist="38100" dir="2700000" algn="tl">
                    <a:srgbClr val="000000"/>
                  </a:outerShdw>
                </a:effectLst>
                <a:latin typeface="Arial Narrow" panose="020B0606020202030204" pitchFamily="34" charset="0"/>
              </a:rPr>
              <a:t>CATEGORY 1 - $100</a:t>
            </a:r>
          </a:p>
        </p:txBody>
      </p:sp>
      <p:sp>
        <p:nvSpPr>
          <p:cNvPr id="4099" name="Text Box 3"/>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a:r>
              <a:rPr lang="en-US" altLang="en-US" sz="4800" dirty="0">
                <a:effectLst>
                  <a:outerShdw blurRad="38100" dist="38100" dir="2700000" algn="tl">
                    <a:srgbClr val="000000"/>
                  </a:outerShdw>
                </a:effectLst>
                <a:latin typeface="Enchanted" pitchFamily="18" charset="0"/>
              </a:rPr>
              <a:t>These changes in body composition affect distribution of many medications in the elderly.</a:t>
            </a:r>
          </a:p>
        </p:txBody>
      </p:sp>
      <p:sp>
        <p:nvSpPr>
          <p:cNvPr id="4100"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4101" name="Picture 5"/>
          <p:cNvPicPr>
            <a:picLocks noChangeAspect="1" noChangeArrowheads="1"/>
          </p:cNvPicPr>
          <p:nvPr>
            <a:wavAudioFile r:embed="rId1" name="timesup.wav"/>
          </p:nvPr>
        </p:nvPicPr>
        <p:blipFill>
          <a:blip r:embed="rId4">
            <a:extLst>
              <a:ext uri="{28A0092B-C50C-407E-A947-70E740481C1C}">
                <a14:useLocalDpi xmlns:a14="http://schemas.microsoft.com/office/drawing/2010/main" val="0"/>
              </a:ext>
            </a:extLst>
          </a:blip>
          <a:srcRect/>
          <a:stretch>
            <a:fillRect/>
          </a:stretch>
        </p:blipFill>
        <p:spPr bwMode="auto">
          <a:xfrm>
            <a:off x="8610600" y="2286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4102" name="AutoShape 6">
            <a:hlinkClick r:id="rId5"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4102"/>
                                        </p:tgtEl>
                                        <p:attrNameLst>
                                          <p:attrName>style.visibility</p:attrName>
                                        </p:attrNameLst>
                                      </p:cBhvr>
                                      <p:to>
                                        <p:strVal val="visible"/>
                                      </p:to>
                                    </p:set>
                                  </p:childTnLst>
                                </p:cTn>
                              </p:par>
                            </p:childTnLst>
                          </p:cTn>
                        </p:par>
                        <p:par>
                          <p:cTn id="7" fill="hold" nodeType="afterGroup">
                            <p:stCondLst>
                              <p:cond delay="500"/>
                            </p:stCondLst>
                            <p:childTnLst>
                              <p:par>
                                <p:cTn id="8" presetID="1" presetClass="mediacall" presetSubtype="0" fill="hold" nodeType="afterEffect">
                                  <p:stCondLst>
                                    <p:cond delay="8000"/>
                                  </p:stCondLst>
                                  <p:childTnLst>
                                    <p:cmd type="call" cmd="playFrom(0.0)">
                                      <p:cBhvr>
                                        <p:cTn id="9" dur="1" fill="hold"/>
                                        <p:tgtEl>
                                          <p:spTgt spid="4101"/>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10" fill="hold" display="0">
                  <p:stCondLst>
                    <p:cond delay="indefinite"/>
                  </p:stCondLst>
                  <p:endCondLst>
                    <p:cond evt="onStopAudio" delay="0">
                      <p:tgtEl>
                        <p:sldTgt/>
                      </p:tgtEl>
                    </p:cond>
                  </p:endCondLst>
                </p:cTn>
                <p:tgtEl>
                  <p:spTgt spid="4101"/>
                </p:tgtEl>
              </p:cMediaNode>
            </p:audio>
          </p:childTnLst>
        </p:cTn>
      </p:par>
    </p:tnLst>
  </p:timing>
</p:sld>
</file>

<file path=ppt/theme/theme1.xml><?xml version="1.0" encoding="utf-8"?>
<a:theme xmlns:a="http://schemas.openxmlformats.org/drawingml/2006/main" name="Office Theme">
  <a:themeElements>
    <a:clrScheme name="">
      <a:dk1>
        <a:srgbClr val="000000"/>
      </a:dk1>
      <a:lt1>
        <a:srgbClr val="F8F8F8"/>
      </a:lt1>
      <a:dk2>
        <a:srgbClr val="0000FF"/>
      </a:dk2>
      <a:lt2>
        <a:srgbClr val="F8F8F8"/>
      </a:lt2>
      <a:accent1>
        <a:srgbClr val="00CC99"/>
      </a:accent1>
      <a:accent2>
        <a:srgbClr val="3333CC"/>
      </a:accent2>
      <a:accent3>
        <a:srgbClr val="AAAAFF"/>
      </a:accent3>
      <a:accent4>
        <a:srgbClr val="D4D4D4"/>
      </a:accent4>
      <a:accent5>
        <a:srgbClr val="AAE2CA"/>
      </a:accent5>
      <a:accent6>
        <a:srgbClr val="2D2DB9"/>
      </a:accent6>
      <a:hlink>
        <a:srgbClr val="FFFFFF"/>
      </a:hlink>
      <a:folHlink>
        <a:srgbClr val="0000FF"/>
      </a:folHlink>
    </a:clrScheme>
    <a:fontScheme name="Office Them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jeopardy</Template>
  <TotalTime>327</TotalTime>
  <Words>1767</Words>
  <Application>Microsoft Office PowerPoint</Application>
  <PresentationFormat>On-screen Show (4:3)</PresentationFormat>
  <Paragraphs>291</Paragraphs>
  <Slides>72</Slides>
  <Notes>0</Notes>
  <HiddenSlides>0</HiddenSlides>
  <MMClips>33</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72</vt:i4>
      </vt:variant>
    </vt:vector>
  </HeadingPairs>
  <TitlesOfParts>
    <vt:vector size="80" baseType="lpstr">
      <vt:lpstr>Arial</vt:lpstr>
      <vt:lpstr>Arial Narrow</vt:lpstr>
      <vt:lpstr>Enchanted</vt:lpstr>
      <vt:lpstr>Times New Roman</vt:lpstr>
      <vt:lpstr>Transistor</vt:lpstr>
      <vt:lpstr>Office Theme</vt:lpstr>
      <vt:lpstr>WordArt 3.2</vt:lpstr>
      <vt:lpstr>Worksheet</vt:lpstr>
      <vt:lpstr>PowerPoint Presentation</vt:lpstr>
      <vt:lpstr>PowerPoint Presentation</vt:lpstr>
      <vt:lpstr>Pharmacokinetics</vt:lpstr>
      <vt:lpstr>Beers Criteria</vt:lpstr>
      <vt:lpstr>Neuro/Psych</vt:lpstr>
      <vt:lpstr>Falls</vt:lpstr>
      <vt:lpstr>Misc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END OF GAME</vt:lpstr>
      <vt:lpstr>PowerPoint Presentation</vt:lpstr>
      <vt:lpstr>PowerPoint Presentation</vt:lpstr>
      <vt:lpstr>PowerPoint Presentation</vt:lpstr>
      <vt:lpstr>PowerPoint Presentation</vt:lpstr>
      <vt:lpstr>PowerPoint Presentation</vt:lpstr>
      <vt:lpstr>JEOPARDY! Slide Show Setup</vt:lpstr>
      <vt:lpstr>JEOPARDY! Slide Show Setup continued</vt:lpstr>
      <vt:lpstr>Running the JEOPARDY!  Slide Show</vt:lpstr>
      <vt:lpstr>PowerPoint Presentation</vt:lpstr>
    </vt:vector>
  </TitlesOfParts>
  <Company>UGA Training Center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afranks1</dc:creator>
  <cp:lastModifiedBy>afranks1</cp:lastModifiedBy>
  <cp:revision>23</cp:revision>
  <cp:lastPrinted>2016-11-28T16:36:24Z</cp:lastPrinted>
  <dcterms:created xsi:type="dcterms:W3CDTF">2016-11-22T14:03:35Z</dcterms:created>
  <dcterms:modified xsi:type="dcterms:W3CDTF">2016-11-28T16:37:57Z</dcterms:modified>
</cp:coreProperties>
</file>